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6" r:id="rId2"/>
  </p:sldMasterIdLst>
  <p:notesMasterIdLst>
    <p:notesMasterId r:id="rId17"/>
  </p:notesMasterIdLst>
  <p:sldIdLst>
    <p:sldId id="323" r:id="rId3"/>
    <p:sldId id="293" r:id="rId4"/>
    <p:sldId id="294" r:id="rId5"/>
    <p:sldId id="307" r:id="rId6"/>
    <p:sldId id="308" r:id="rId7"/>
    <p:sldId id="309" r:id="rId8"/>
    <p:sldId id="295" r:id="rId9"/>
    <p:sldId id="298" r:id="rId10"/>
    <p:sldId id="299" r:id="rId11"/>
    <p:sldId id="320" r:id="rId12"/>
    <p:sldId id="321" r:id="rId13"/>
    <p:sldId id="322" r:id="rId14"/>
    <p:sldId id="306" r:id="rId15"/>
    <p:sldId id="314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B Nazanin" pitchFamily="2" charset="-7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0000"/>
    <a:srgbClr val="00FF99"/>
    <a:srgbClr val="66FF99"/>
    <a:srgbClr val="FF3300"/>
    <a:srgbClr val="CC3300"/>
    <a:srgbClr val="0000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97" autoAdjust="0"/>
    <p:restoredTop sz="94664" autoAdjust="0"/>
  </p:normalViewPr>
  <p:slideViewPr>
    <p:cSldViewPr>
      <p:cViewPr>
        <p:scale>
          <a:sx n="70" d="100"/>
          <a:sy n="70" d="100"/>
        </p:scale>
        <p:origin x="-14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EB7C2F3-791F-4ABE-820A-33C063CB9004}" type="datetimeFigureOut">
              <a:rPr lang="en-US"/>
              <a:pPr>
                <a:defRPr/>
              </a:pPr>
              <a:t>6/23/2020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A1BFB44-98CC-4324-90EA-988592722C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955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</p:grpSp>
      <p:sp>
        <p:nvSpPr>
          <p:cNvPr id="1075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75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0AAA1-A8AF-446C-B2CB-D45041243B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B2066-0674-49F7-A2B5-13562838FA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D9409-8116-4EED-9F68-42B6CB22E7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4229B-ECF6-45B6-94D2-1578EE299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8B369-6167-407F-99D4-F08E143458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F2BB7-D5F7-4C04-8C7D-9CD36D6DC1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C869A-76F6-4811-B6B1-CBCA9BF3C3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F3DA5-A45E-48C6-BD16-D461852A17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C593D-E7F7-443E-98A7-FFBEBDDE8C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0E396-05C1-4BD8-B089-295238B235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A00D5-38B5-4346-92EA-F57DA13B32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07B66-F582-498A-87E4-7C31081D87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9C986-CF0D-484D-BF72-78EEB95E46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6F125-753B-4A32-A861-F591FC4CAB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BEDBD-D1A4-4EE2-BBC3-F8764DA984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2B8FF-FABF-41E2-9854-7176876404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chartAndTx" preserve="1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0AF01-A178-4F78-88A0-F06B81C4D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EC078C-EEEC-4290-9582-37063A021A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AA45E-5F44-4496-94B5-BECA13103E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28883C-FA6F-4087-907B-E40D55706B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5BE90-DA87-42CA-9555-105DEFE1D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D5079-F706-4201-B2F8-7503DA4755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1B7F1-003E-4552-BCDE-7ABCDEC64B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3371D-2238-4469-817F-8388572D83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3DBB2-E3DA-49AE-BC8F-DA3CC1E23F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BD849-26EB-462E-80B1-6E78B16DE1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FEE039-B6D8-454B-BE19-B992AE45FC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B125A-CC76-4632-9BF0-60E0A7ABC1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>
            <a:lum bright="-2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614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650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615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065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615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065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615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065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615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655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5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5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5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5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5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655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grpSp>
            <p:nvGrpSpPr>
              <p:cNvPr id="616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655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0656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0656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10656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</p:grpSp>
      </p:grpSp>
      <p:sp>
        <p:nvSpPr>
          <p:cNvPr id="1065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65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65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65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65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E59389B5-E4BD-47C4-BB0D-785681FF2F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015" r:id="rId10"/>
    <p:sldLayoutId id="2147484016" r:id="rId11"/>
    <p:sldLayoutId id="2147484017" r:id="rId12"/>
    <p:sldLayoutId id="2147484018" r:id="rId13"/>
    <p:sldLayoutId id="2147484019" r:id="rId14"/>
    <p:sldLayoutId id="2147484020" r:id="rId15"/>
    <p:sldLayoutId id="2147484021" r:id="rId16"/>
    <p:sldLayoutId id="2147484022" r:id="rId1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 bright="-2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6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6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6274C3AD-5635-482F-8F09-CD6343ACE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AF2BB7-D5F7-4C04-8C7D-9CD36D6DC15B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526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5257800"/>
          </a:xfrm>
        </p:spPr>
        <p:txBody>
          <a:bodyPr/>
          <a:lstStyle/>
          <a:p>
            <a:pPr algn="just" rt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نرم افزار </a:t>
            </a:r>
            <a:r>
              <a:rPr lang="en-US" sz="2800" dirty="0" smtClean="0">
                <a:solidFill>
                  <a:schemeClr val="hlink"/>
                </a:solidFill>
                <a:latin typeface="Times New Roman" pitchFamily="18" charset="0"/>
                <a:cs typeface="B Nazanin" pitchFamily="2" charset="-78"/>
              </a:rPr>
              <a:t>WSA77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 برای محاسبه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:</a:t>
            </a:r>
          </a:p>
          <a:p>
            <a:pPr algn="just" rtl="1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w"/>
              <a:defRPr/>
            </a:pP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خصوصیات 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هیدرولیکی و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خصوصیات 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کاویتاسیون</a:t>
            </a:r>
          </a:p>
          <a:p>
            <a:pPr algn="just" rtl="1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w"/>
              <a:defRPr/>
            </a:pP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در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جریان های آزاد آب</a:t>
            </a:r>
            <a:endParaRPr lang="fa-IR" sz="2800" dirty="0" smtClean="0">
              <a:latin typeface="Times New Roman" pitchFamily="18" charset="0"/>
              <a:cs typeface="B Nazanin" pitchFamily="2" charset="-78"/>
            </a:endParaRPr>
          </a:p>
          <a:p>
            <a:pPr algn="just" rtl="1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w"/>
              <a:defRPr/>
            </a:pP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جریان متغیر تدریجی در یک کانال یکنواخت</a:t>
            </a:r>
            <a:endParaRPr lang="fa-IR" sz="2800" dirty="0" smtClean="0">
              <a:latin typeface="Times New Roman" pitchFamily="18" charset="0"/>
              <a:cs typeface="B Nazanin" pitchFamily="2" charset="-78"/>
            </a:endParaRPr>
          </a:p>
          <a:p>
            <a:pPr algn="just" rtl="1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w"/>
              <a:defRPr/>
            </a:pP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روش گام به گام استاندارد برای تعیین پروفیل سطح آب</a:t>
            </a:r>
            <a:endParaRPr lang="fa-IR" sz="2800" dirty="0" smtClean="0">
              <a:solidFill>
                <a:schemeClr val="hlink"/>
              </a:solidFill>
              <a:latin typeface="Times New Roman" pitchFamily="18" charset="0"/>
              <a:cs typeface="B Nazanin" pitchFamily="2" charset="-78"/>
            </a:endParaRPr>
          </a:p>
          <a:p>
            <a:pPr algn="just" rt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fa-IR" sz="2800" dirty="0" smtClean="0">
              <a:solidFill>
                <a:schemeClr val="hlink"/>
              </a:solidFill>
              <a:latin typeface="Times New Roman" pitchFamily="18" charset="0"/>
              <a:cs typeface="B Nazanin" pitchFamily="2" charset="-78"/>
            </a:endParaRPr>
          </a:p>
          <a:p>
            <a:pPr algn="just" rt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ar-SA" sz="2800" dirty="0" smtClean="0">
                <a:solidFill>
                  <a:schemeClr val="hlink"/>
                </a:solidFill>
                <a:latin typeface="Times New Roman" pitchFamily="18" charset="0"/>
                <a:cs typeface="B Nazanin" pitchFamily="2" charset="-78"/>
              </a:rPr>
              <a:t>خصوصیات </a:t>
            </a:r>
            <a:r>
              <a:rPr lang="fa-IR" sz="2800" dirty="0" smtClean="0">
                <a:solidFill>
                  <a:schemeClr val="hlink"/>
                </a:solidFill>
                <a:latin typeface="Times New Roman" pitchFamily="18" charset="0"/>
                <a:cs typeface="B Nazanin" pitchFamily="2" charset="-78"/>
              </a:rPr>
              <a:t>هیدرولیکی 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عبارتند از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عمق جریان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سرعت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فشار پیزومتری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خط تراز انرژی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مقدار هوای وارد شده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 به جریان،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نوع پروفیل سطح آب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عمق های نرمال و بحرانی جریان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 و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ضخامت لایه مرزی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.</a:t>
            </a:r>
            <a:endParaRPr lang="en-US" sz="2800" dirty="0" smtClean="0">
              <a:latin typeface="Times New Roman" pitchFamily="18" charset="0"/>
              <a:cs typeface="B Nazanin" pitchFamily="2" charset="-78"/>
            </a:endParaRPr>
          </a:p>
          <a:p>
            <a:pPr algn="just" rt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ar-SA" sz="2800" dirty="0" smtClean="0">
                <a:solidFill>
                  <a:schemeClr val="hlink"/>
                </a:solidFill>
                <a:latin typeface="Times New Roman" pitchFamily="18" charset="0"/>
                <a:cs typeface="B Nazanin" pitchFamily="2" charset="-78"/>
              </a:rPr>
              <a:t>خصوصیات </a:t>
            </a:r>
            <a:r>
              <a:rPr lang="fa-IR" sz="2800" dirty="0" smtClean="0">
                <a:solidFill>
                  <a:schemeClr val="hlink"/>
                </a:solidFill>
                <a:latin typeface="Times New Roman" pitchFamily="18" charset="0"/>
                <a:cs typeface="B Nazanin" pitchFamily="2" charset="-78"/>
              </a:rPr>
              <a:t>کاویتاسیون 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عبارتند از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ایندکس کاویتاسیون جریان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ایندکس کاویتاسیون 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در زبری یکنواخت،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پخ لازم برای جلوگیری از ایجاد کاویتاسیون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پتانسیل خسارت برای شش نوع بی نظمی سطح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، </a:t>
            </a:r>
            <a:r>
              <a:rPr lang="ar-SA" sz="2800" dirty="0" smtClean="0">
                <a:latin typeface="Times New Roman" pitchFamily="18" charset="0"/>
                <a:cs typeface="B Nazanin" pitchFamily="2" charset="-78"/>
              </a:rPr>
              <a:t>شدت اغتشاش جریان</a:t>
            </a:r>
            <a:r>
              <a:rPr lang="fa-IR" sz="2800" dirty="0" smtClean="0">
                <a:latin typeface="Times New Roman" pitchFamily="18" charset="0"/>
                <a:cs typeface="B Nazanin" pitchFamily="2" charset="-78"/>
              </a:rPr>
              <a:t>.</a:t>
            </a:r>
            <a:endParaRPr lang="en-US" sz="2800" dirty="0" smtClean="0">
              <a:latin typeface="Times New Roman" pitchFamily="18" charset="0"/>
              <a:cs typeface="B Nazanin" pitchFamily="2" charset="-78"/>
            </a:endParaRPr>
          </a:p>
          <a:p>
            <a:pPr algn="just" rt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dirty="0" smtClean="0">
              <a:solidFill>
                <a:schemeClr val="hlink"/>
              </a:solidFill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EDE7A8-1877-4C8E-A71C-6B90074ABE2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76400" y="2362200"/>
            <a:ext cx="5562600" cy="4310063"/>
          </a:xfrm>
          <a:noFill/>
        </p:spPr>
      </p:pic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038600" y="914400"/>
            <a:ext cx="4648200" cy="533400"/>
          </a:xfrm>
        </p:spPr>
        <p:txBody>
          <a:bodyPr/>
          <a:lstStyle/>
          <a:p>
            <a:pPr algn="r" rtl="1" eaLnBrk="1" hangingPunct="1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fa-IR" sz="2800" b="1" dirty="0" smtClean="0">
                <a:solidFill>
                  <a:schemeClr val="hlink"/>
                </a:solidFill>
                <a:latin typeface="Times New Roman" pitchFamily="18" charset="0"/>
                <a:ea typeface="+mn-ea"/>
                <a:cs typeface="B Nazanin" pitchFamily="2" charset="-78"/>
              </a:rPr>
              <a:t>شکل استاندارد فایل ورودی به نرم افزار</a:t>
            </a:r>
            <a:endParaRPr lang="en-US" sz="2800" b="1" dirty="0" smtClean="0">
              <a:solidFill>
                <a:schemeClr val="hlink"/>
              </a:solidFill>
              <a:latin typeface="Times New Roman" pitchFamily="18" charset="0"/>
              <a:ea typeface="+mn-ea"/>
              <a:cs typeface="B Nazanin" pitchFamily="2" charset="-78"/>
            </a:endParaRPr>
          </a:p>
        </p:txBody>
      </p:sp>
      <p:sp>
        <p:nvSpPr>
          <p:cNvPr id="232460" name="AutoShape 12"/>
          <p:cNvSpPr>
            <a:spLocks/>
          </p:cNvSpPr>
          <p:nvPr/>
        </p:nvSpPr>
        <p:spPr bwMode="auto">
          <a:xfrm>
            <a:off x="152400" y="1524000"/>
            <a:ext cx="1143000" cy="381000"/>
          </a:xfrm>
          <a:prstGeom prst="borderCallout1">
            <a:avLst>
              <a:gd name="adj1" fmla="val 30000"/>
              <a:gd name="adj2" fmla="val 108333"/>
              <a:gd name="adj3" fmla="val 337653"/>
              <a:gd name="adj4" fmla="val 190009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دبی عبوری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1" name="AutoShape 13"/>
          <p:cNvSpPr>
            <a:spLocks/>
          </p:cNvSpPr>
          <p:nvPr/>
        </p:nvSpPr>
        <p:spPr bwMode="auto">
          <a:xfrm>
            <a:off x="1628775" y="1843088"/>
            <a:ext cx="914400" cy="381000"/>
          </a:xfrm>
          <a:prstGeom prst="borderCallout1">
            <a:avLst>
              <a:gd name="adj1" fmla="val 30000"/>
              <a:gd name="adj2" fmla="val 108333"/>
              <a:gd name="adj3" fmla="val 261681"/>
              <a:gd name="adj4" fmla="val 151370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عمق اولیه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2" name="AutoShape 14"/>
          <p:cNvSpPr>
            <a:spLocks/>
          </p:cNvSpPr>
          <p:nvPr/>
        </p:nvSpPr>
        <p:spPr bwMode="auto">
          <a:xfrm>
            <a:off x="2847975" y="1690688"/>
            <a:ext cx="971550" cy="428625"/>
          </a:xfrm>
          <a:prstGeom prst="borderCallout1">
            <a:avLst>
              <a:gd name="adj1" fmla="val 26667"/>
              <a:gd name="adj2" fmla="val 107843"/>
              <a:gd name="adj3" fmla="val 258606"/>
              <a:gd name="adj4" fmla="val 109806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 anchor="ctr" anchorCtr="1"/>
          <a:lstStyle/>
          <a:p>
            <a:pPr algn="ctr"/>
            <a:r>
              <a:rPr lang="fa-IR" sz="1600" b="1">
                <a:solidFill>
                  <a:srgbClr val="000000"/>
                </a:solidFill>
              </a:rPr>
              <a:t>زبری اولیه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3" name="AutoShape 15"/>
          <p:cNvSpPr>
            <a:spLocks/>
          </p:cNvSpPr>
          <p:nvPr/>
        </p:nvSpPr>
        <p:spPr bwMode="auto">
          <a:xfrm>
            <a:off x="4676775" y="1371600"/>
            <a:ext cx="1219200" cy="547688"/>
          </a:xfrm>
          <a:prstGeom prst="borderCallout1">
            <a:avLst>
              <a:gd name="adj1" fmla="val 37500"/>
              <a:gd name="adj2" fmla="val -6250"/>
              <a:gd name="adj3" fmla="val 277838"/>
              <a:gd name="adj4" fmla="val -19111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جهت محاسبات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4" name="AutoShape 16"/>
          <p:cNvSpPr>
            <a:spLocks/>
          </p:cNvSpPr>
          <p:nvPr/>
        </p:nvSpPr>
        <p:spPr bwMode="auto">
          <a:xfrm>
            <a:off x="4981575" y="2071688"/>
            <a:ext cx="1219200" cy="304800"/>
          </a:xfrm>
          <a:prstGeom prst="borderCallout1">
            <a:avLst>
              <a:gd name="adj1" fmla="val 37500"/>
              <a:gd name="adj2" fmla="val -6250"/>
              <a:gd name="adj3" fmla="val 227005"/>
              <a:gd name="adj4" fmla="val 1037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سیستم آحاد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5" name="AutoShape 17"/>
          <p:cNvSpPr>
            <a:spLocks/>
          </p:cNvSpPr>
          <p:nvPr/>
        </p:nvSpPr>
        <p:spPr bwMode="auto">
          <a:xfrm>
            <a:off x="7038975" y="2081213"/>
            <a:ext cx="914400" cy="295275"/>
          </a:xfrm>
          <a:prstGeom prst="borderCallout2">
            <a:avLst>
              <a:gd name="adj1" fmla="val 38708"/>
              <a:gd name="adj2" fmla="val -8333"/>
              <a:gd name="adj3" fmla="val 38708"/>
              <a:gd name="adj4" fmla="val -35940"/>
              <a:gd name="adj5" fmla="val 223259"/>
              <a:gd name="adj6" fmla="val -116171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شیب اولیه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6" name="AutoShape 18"/>
          <p:cNvSpPr>
            <a:spLocks/>
          </p:cNvSpPr>
          <p:nvPr/>
        </p:nvSpPr>
        <p:spPr bwMode="auto">
          <a:xfrm>
            <a:off x="7600950" y="2443163"/>
            <a:ext cx="1343025" cy="609600"/>
          </a:xfrm>
          <a:prstGeom prst="borderCallout2">
            <a:avLst>
              <a:gd name="adj1" fmla="val 18750"/>
              <a:gd name="adj2" fmla="val -5676"/>
              <a:gd name="adj3" fmla="val 18750"/>
              <a:gd name="adj4" fmla="val -19977"/>
              <a:gd name="adj5" fmla="val 54130"/>
              <a:gd name="adj6" fmla="val -68000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ایستگاه شروع لایه مرزی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7" name="AutoShape 19"/>
          <p:cNvSpPr>
            <a:spLocks/>
          </p:cNvSpPr>
          <p:nvPr/>
        </p:nvSpPr>
        <p:spPr bwMode="auto">
          <a:xfrm>
            <a:off x="7953375" y="3214688"/>
            <a:ext cx="990600" cy="295275"/>
          </a:xfrm>
          <a:prstGeom prst="borderCallout2">
            <a:avLst>
              <a:gd name="adj1" fmla="val 38708"/>
              <a:gd name="adj2" fmla="val -7694"/>
              <a:gd name="adj3" fmla="val 38708"/>
              <a:gd name="adj4" fmla="val -24199"/>
              <a:gd name="adj5" fmla="val -77083"/>
              <a:gd name="adj6" fmla="val -84944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تراز مخزن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8" name="AutoShape 20"/>
          <p:cNvSpPr>
            <a:spLocks/>
          </p:cNvSpPr>
          <p:nvPr/>
        </p:nvSpPr>
        <p:spPr bwMode="auto">
          <a:xfrm>
            <a:off x="152400" y="1981200"/>
            <a:ext cx="914400" cy="542925"/>
          </a:xfrm>
          <a:prstGeom prst="borderCallout2">
            <a:avLst>
              <a:gd name="adj1" fmla="val 21051"/>
              <a:gd name="adj2" fmla="val 108333"/>
              <a:gd name="adj3" fmla="val 21051"/>
              <a:gd name="adj4" fmla="val 127259"/>
              <a:gd name="adj5" fmla="val 158056"/>
              <a:gd name="adj6" fmla="val 198273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نامی برای محاسبات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69" name="AutoShape 21"/>
          <p:cNvSpPr>
            <a:spLocks/>
          </p:cNvSpPr>
          <p:nvPr/>
        </p:nvSpPr>
        <p:spPr bwMode="auto">
          <a:xfrm>
            <a:off x="152400" y="2590800"/>
            <a:ext cx="1219200" cy="533400"/>
          </a:xfrm>
          <a:prstGeom prst="borderCallout2">
            <a:avLst>
              <a:gd name="adj1" fmla="val 21431"/>
              <a:gd name="adj2" fmla="val 106250"/>
              <a:gd name="adj3" fmla="val 21431"/>
              <a:gd name="adj4" fmla="val 119662"/>
              <a:gd name="adj5" fmla="val 76995"/>
              <a:gd name="adj6" fmla="val 125704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تعداد مقاطع ورودی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0" name="AutoShape 22"/>
          <p:cNvSpPr>
            <a:spLocks/>
          </p:cNvSpPr>
          <p:nvPr/>
        </p:nvSpPr>
        <p:spPr bwMode="auto">
          <a:xfrm>
            <a:off x="152400" y="3200400"/>
            <a:ext cx="1066800" cy="304800"/>
          </a:xfrm>
          <a:prstGeom prst="borderCallout2">
            <a:avLst>
              <a:gd name="adj1" fmla="val 37500"/>
              <a:gd name="adj2" fmla="val 107144"/>
              <a:gd name="adj3" fmla="val 37500"/>
              <a:gd name="adj4" fmla="val 124852"/>
              <a:gd name="adj5" fmla="val 9000"/>
              <a:gd name="adj6" fmla="val 203009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شکل مقطع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3" name="AutoShape 25"/>
          <p:cNvSpPr>
            <a:spLocks/>
          </p:cNvSpPr>
          <p:nvPr/>
        </p:nvSpPr>
        <p:spPr bwMode="auto">
          <a:xfrm>
            <a:off x="228600" y="3581400"/>
            <a:ext cx="1295400" cy="685800"/>
          </a:xfrm>
          <a:prstGeom prst="borderCallout2">
            <a:avLst>
              <a:gd name="adj1" fmla="val 37500"/>
              <a:gd name="adj2" fmla="val 107144"/>
              <a:gd name="adj3" fmla="val 37500"/>
              <a:gd name="adj4" fmla="val 137352"/>
              <a:gd name="adj5" fmla="val -54148"/>
              <a:gd name="adj6" fmla="val 213088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شیب مقطع نسبت به جریان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4" name="AutoShape 26"/>
          <p:cNvSpPr>
            <a:spLocks/>
          </p:cNvSpPr>
          <p:nvPr/>
        </p:nvSpPr>
        <p:spPr bwMode="auto">
          <a:xfrm>
            <a:off x="180975" y="4919663"/>
            <a:ext cx="1066800" cy="504825"/>
          </a:xfrm>
          <a:prstGeom prst="borderCallout2">
            <a:avLst>
              <a:gd name="adj1" fmla="val 22644"/>
              <a:gd name="adj2" fmla="val 107144"/>
              <a:gd name="adj3" fmla="val 22644"/>
              <a:gd name="adj4" fmla="val 140477"/>
              <a:gd name="adj5" fmla="val -309856"/>
              <a:gd name="adj6" fmla="val 266338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فاصله افقی از مبدأ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5" name="AutoShape 27"/>
          <p:cNvSpPr>
            <a:spLocks/>
          </p:cNvSpPr>
          <p:nvPr/>
        </p:nvSpPr>
        <p:spPr bwMode="auto">
          <a:xfrm>
            <a:off x="180975" y="5576888"/>
            <a:ext cx="1066800" cy="304800"/>
          </a:xfrm>
          <a:prstGeom prst="borderCallout2">
            <a:avLst>
              <a:gd name="adj1" fmla="val 37500"/>
              <a:gd name="adj2" fmla="val 107144"/>
              <a:gd name="adj3" fmla="val 37500"/>
              <a:gd name="adj4" fmla="val 149106"/>
              <a:gd name="adj5" fmla="val -714972"/>
              <a:gd name="adj6" fmla="val 325708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تراز کف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6" name="AutoShape 28"/>
          <p:cNvSpPr>
            <a:spLocks/>
          </p:cNvSpPr>
          <p:nvPr/>
        </p:nvSpPr>
        <p:spPr bwMode="auto">
          <a:xfrm>
            <a:off x="2162175" y="6034088"/>
            <a:ext cx="1066800" cy="304800"/>
          </a:xfrm>
          <a:prstGeom prst="borderCallout2">
            <a:avLst>
              <a:gd name="adj1" fmla="val 37500"/>
              <a:gd name="adj2" fmla="val 107144"/>
              <a:gd name="adj3" fmla="val 37500"/>
              <a:gd name="adj4" fmla="val 126338"/>
              <a:gd name="adj5" fmla="val -872574"/>
              <a:gd name="adj6" fmla="val 205384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عرض کف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7" name="AutoShape 29"/>
          <p:cNvSpPr>
            <a:spLocks/>
          </p:cNvSpPr>
          <p:nvPr/>
        </p:nvSpPr>
        <p:spPr bwMode="auto">
          <a:xfrm>
            <a:off x="3686175" y="6034088"/>
            <a:ext cx="1066800" cy="304800"/>
          </a:xfrm>
          <a:prstGeom prst="borderCallout2">
            <a:avLst>
              <a:gd name="adj1" fmla="val 37500"/>
              <a:gd name="adj2" fmla="val 107144"/>
              <a:gd name="adj3" fmla="val 37500"/>
              <a:gd name="adj4" fmla="val 114880"/>
              <a:gd name="adj5" fmla="val -868097"/>
              <a:gd name="adj6" fmla="val 122389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شیب جانبی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8" name="AutoShape 30"/>
          <p:cNvSpPr>
            <a:spLocks/>
          </p:cNvSpPr>
          <p:nvPr/>
        </p:nvSpPr>
        <p:spPr bwMode="auto">
          <a:xfrm>
            <a:off x="6215063" y="6034088"/>
            <a:ext cx="1066800" cy="609600"/>
          </a:xfrm>
          <a:prstGeom prst="borderCallout2">
            <a:avLst>
              <a:gd name="adj1" fmla="val 18750"/>
              <a:gd name="adj2" fmla="val -7144"/>
              <a:gd name="adj3" fmla="val 18750"/>
              <a:gd name="adj4" fmla="val -7144"/>
              <a:gd name="adj5" fmla="val -427333"/>
              <a:gd name="adj6" fmla="val -41597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شعاع انحنای عمودی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79" name="AutoShape 31"/>
          <p:cNvSpPr>
            <a:spLocks/>
          </p:cNvSpPr>
          <p:nvPr/>
        </p:nvSpPr>
        <p:spPr bwMode="auto">
          <a:xfrm>
            <a:off x="7648575" y="5729288"/>
            <a:ext cx="1066800" cy="304800"/>
          </a:xfrm>
          <a:prstGeom prst="borderCallout2">
            <a:avLst>
              <a:gd name="adj1" fmla="val 37500"/>
              <a:gd name="adj2" fmla="val -7144"/>
              <a:gd name="adj3" fmla="val 37500"/>
              <a:gd name="adj4" fmla="val -26935"/>
              <a:gd name="adj5" fmla="val -780176"/>
              <a:gd name="adj6" fmla="val -109727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 anchor="ctr" anchorCtr="1"/>
          <a:lstStyle/>
          <a:p>
            <a:pPr algn="ctr" rtl="1"/>
            <a:r>
              <a:rPr lang="fa-IR" sz="1600" b="1">
                <a:solidFill>
                  <a:srgbClr val="000000"/>
                </a:solidFill>
              </a:rPr>
              <a:t>زبری</a:t>
            </a:r>
            <a:endParaRPr lang="en-US" sz="1600" b="1">
              <a:solidFill>
                <a:srgbClr val="000000"/>
              </a:solidFill>
            </a:endParaRPr>
          </a:p>
        </p:txBody>
      </p:sp>
      <p:sp>
        <p:nvSpPr>
          <p:cNvPr id="232480" name="Rectangle 32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E30021-D6D7-4BD7-B860-2FF3752D3AEF}" type="slidenum">
              <a:rPr lang="en-US" b="1" smtClean="0"/>
              <a:pPr>
                <a:defRPr/>
              </a:pPr>
              <a:t>3</a:t>
            </a:fld>
            <a:endParaRPr 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2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2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2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32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32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2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3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3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3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3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32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32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3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3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60" grpId="0" animBg="1"/>
      <p:bldP spid="232461" grpId="0" animBg="1"/>
      <p:bldP spid="232462" grpId="0" animBg="1"/>
      <p:bldP spid="232463" grpId="0" animBg="1"/>
      <p:bldP spid="232464" grpId="0" animBg="1"/>
      <p:bldP spid="232465" grpId="0" animBg="1"/>
      <p:bldP spid="232466" grpId="0" animBg="1"/>
      <p:bldP spid="232467" grpId="0" animBg="1"/>
      <p:bldP spid="232468" grpId="0" animBg="1"/>
      <p:bldP spid="232469" grpId="0" animBg="1"/>
      <p:bldP spid="232470" grpId="0" animBg="1"/>
      <p:bldP spid="232473" grpId="0" animBg="1"/>
      <p:bldP spid="232474" grpId="0" animBg="1"/>
      <p:bldP spid="232475" grpId="0" animBg="1"/>
      <p:bldP spid="232476" grpId="0" animBg="1"/>
      <p:bldP spid="232477" grpId="0" animBg="1"/>
      <p:bldP spid="232478" grpId="0" animBg="1"/>
      <p:bldP spid="23247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 bright="-2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400" y="1447800"/>
          <a:ext cx="3292475" cy="1828800"/>
        </p:xfrm>
        <a:graphic>
          <a:graphicData uri="http://schemas.openxmlformats.org/drawingml/2006/table">
            <a:tbl>
              <a:tblPr rtl="1"/>
              <a:tblGrid>
                <a:gridCol w="1646237"/>
                <a:gridCol w="1646238"/>
              </a:tblGrid>
              <a:tr h="45720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نوع مصالح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زبری (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mm</a:t>
                      </a: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بتن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0.03 تا 0.5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فولاد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لوله کشی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0.0015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3400" y="5257800"/>
          <a:ext cx="2895600" cy="1371600"/>
        </p:xfrm>
        <a:graphic>
          <a:graphicData uri="http://schemas.openxmlformats.org/drawingml/2006/table">
            <a:tbl>
              <a:tblPr rtl="1"/>
              <a:tblGrid>
                <a:gridCol w="1916112"/>
                <a:gridCol w="979488"/>
              </a:tblGrid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سیستم آحاد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مقدار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متریک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انگلیسی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457200" y="3581400"/>
          <a:ext cx="4038600" cy="1371600"/>
        </p:xfrm>
        <a:graphic>
          <a:graphicData uri="http://schemas.openxmlformats.org/drawingml/2006/table">
            <a:tbl>
              <a:tblPr rtl="1"/>
              <a:tblGrid>
                <a:gridCol w="2682922"/>
                <a:gridCol w="1355678"/>
              </a:tblGrid>
              <a:tr h="45720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جهت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مقدار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از پایین دست به بالا دست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از بالا دست به پایین دست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E68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E68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F2A5AB-B9F7-4F0E-985E-86CF9850370D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11" name="Rectangle 32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05400" y="1600200"/>
            <a:ext cx="3886200" cy="40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زبری</a:t>
            </a: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جهت محاسبات</a:t>
            </a: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سیستم محاسبات</a:t>
            </a: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rot="10800000">
            <a:off x="4572000" y="1979613"/>
            <a:ext cx="2514600" cy="158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0800000">
            <a:off x="4648200" y="3810000"/>
            <a:ext cx="13716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10800000">
            <a:off x="3505200" y="5410200"/>
            <a:ext cx="23622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390" y="1524000"/>
          <a:ext cx="4355910" cy="3200400"/>
        </p:xfrm>
        <a:graphic>
          <a:graphicData uri="http://schemas.openxmlformats.org/drawingml/2006/table">
            <a:tbl>
              <a:tblPr rtl="1"/>
              <a:tblGrid>
                <a:gridCol w="3222435"/>
                <a:gridCol w="1133475"/>
              </a:tblGrid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شکل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مقدار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مستطیلی یا ذوزنقه ای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دایروی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تخم مرغی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نعل اسبی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ترکیبی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مقطع تعریفی به وسیله کاربر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ct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57200" y="5029200"/>
          <a:ext cx="3505200" cy="1371600"/>
        </p:xfrm>
        <a:graphic>
          <a:graphicData uri="http://schemas.openxmlformats.org/drawingml/2006/table">
            <a:tbl>
              <a:tblPr rtl="1"/>
              <a:tblGrid>
                <a:gridCol w="2368550"/>
                <a:gridCol w="1136650"/>
              </a:tblGrid>
              <a:tr h="0">
                <a:tc>
                  <a:txBody>
                    <a:bodyPr/>
                    <a:lstStyle/>
                    <a:p>
                      <a:pPr marL="0" marR="0" lvl="0" indent="34290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شیب مقطع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مقدار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مقطع قائم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34290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مقطع عمود بر کف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342900" algn="r" defTabSz="914400" rtl="1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1D2E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1D2E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3EF80-D582-4AA2-9665-DF52B70CC4C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53000" y="1600200"/>
            <a:ext cx="3886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شکل مقطع</a:t>
            </a: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endParaRPr lang="fa-IR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شیب مقطع نسبت به جریان</a:t>
            </a: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876800" y="2133600"/>
            <a:ext cx="19050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>
            <a:off x="4267200" y="5638800"/>
            <a:ext cx="9906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990600"/>
            <a:ext cx="6858000" cy="5359400"/>
          </a:xfr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39C243-4EFF-4358-8DE4-AD340528D48B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62800" y="1600200"/>
            <a:ext cx="1828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انواع مقاطع و پارامترهای </a:t>
            </a: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آن ها </a:t>
            </a: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 rtl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n-US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(</a:t>
            </a:r>
            <a:r>
              <a:rPr lang="en-US" sz="20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Falvey</a:t>
            </a:r>
            <a:r>
              <a:rPr lang="en-US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1990)</a:t>
            </a:r>
            <a:endParaRPr lang="fa-IR" sz="20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324600" y="838200"/>
            <a:ext cx="2286000" cy="381000"/>
          </a:xfrm>
        </p:spPr>
        <p:txBody>
          <a:bodyPr/>
          <a:lstStyle/>
          <a:p>
            <a:pPr marL="342900" indent="-342900" algn="r" rtl="1" eaLnBrk="1" hangingPunct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 smtClean="0">
                <a:solidFill>
                  <a:schemeClr val="hlink"/>
                </a:solidFill>
                <a:latin typeface="Times New Roman" pitchFamily="18" charset="0"/>
                <a:ea typeface="+mn-ea"/>
                <a:cs typeface="B Nazanin" pitchFamily="2" charset="-78"/>
              </a:rPr>
              <a:t>اجرای نرم افزار</a:t>
            </a:r>
            <a:endParaRPr lang="en-US" sz="2800" dirty="0" smtClean="0">
              <a:solidFill>
                <a:schemeClr val="hlink"/>
              </a:solidFill>
              <a:latin typeface="Times New Roman" pitchFamily="18" charset="0"/>
              <a:ea typeface="+mn-ea"/>
              <a:cs typeface="B Nazanin" pitchFamily="2" charset="-78"/>
            </a:endParaRPr>
          </a:p>
        </p:txBody>
      </p:sp>
      <p:sp>
        <p:nvSpPr>
          <p:cNvPr id="234504" name="Rectangle 8"/>
          <p:cNvSpPr>
            <a:spLocks noGrp="1" noChangeArrowheads="1"/>
          </p:cNvSpPr>
          <p:nvPr>
            <p:ph type="body" sz="half" idx="3"/>
          </p:nvPr>
        </p:nvSpPr>
        <p:spPr>
          <a:xfrm>
            <a:off x="6172200" y="1295400"/>
            <a:ext cx="2743200" cy="5181600"/>
          </a:xfrm>
        </p:spPr>
        <p:txBody>
          <a:bodyPr/>
          <a:lstStyle/>
          <a:p>
            <a:pPr algn="r" rtl="1" eaLnBrk="1" hangingPunct="1">
              <a:buFont typeface="Wingdings" pitchFamily="2" charset="2"/>
              <a:buNone/>
              <a:defRPr/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1- اعلام ایجاد کردن یا ایجاد نکردن فایل ورودی</a:t>
            </a:r>
          </a:p>
          <a:p>
            <a:pPr algn="r" rtl="1" eaLnBrk="1" hangingPunct="1">
              <a:buFont typeface="Wingdings" pitchFamily="2" charset="2"/>
              <a:buNone/>
              <a:defRPr/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2- وارد کردن نام فایل ورودی</a:t>
            </a:r>
            <a:endParaRPr lang="en-US" sz="2400" dirty="0" smtClean="0">
              <a:latin typeface="Times New Roman" pitchFamily="18" charset="0"/>
              <a:cs typeface="B Nazanin" pitchFamily="2" charset="-78"/>
            </a:endParaRPr>
          </a:p>
          <a:p>
            <a:pPr algn="r" rtl="1" eaLnBrk="1" hangingPunct="1">
              <a:buFont typeface="Wingdings" pitchFamily="2" charset="2"/>
              <a:buNone/>
              <a:defRPr/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3- وارد کردن نام فایل هندسی (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Geometry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)</a:t>
            </a:r>
          </a:p>
          <a:p>
            <a:pPr algn="r" rtl="1" eaLnBrk="1" hangingPunct="1">
              <a:buFont typeface="Wingdings" pitchFamily="2" charset="2"/>
              <a:buNone/>
              <a:defRPr/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4- درخواست خروجی به پرینتر یا فایل</a:t>
            </a:r>
          </a:p>
          <a:p>
            <a:pPr algn="r" rtl="1" eaLnBrk="1" hangingPunct="1">
              <a:buFont typeface="Wingdings" pitchFamily="2" charset="2"/>
              <a:buNone/>
              <a:defRPr/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3- وارد کردن نام فایل خروجی اصلی</a:t>
            </a:r>
          </a:p>
          <a:p>
            <a:pPr algn="r" rtl="1" eaLnBrk="1" hangingPunct="1">
              <a:buFont typeface="Wingdings" pitchFamily="2" charset="2"/>
              <a:buNone/>
              <a:defRPr/>
            </a:pP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4- وارد کردن نام فایل رسم (</a:t>
            </a:r>
            <a:r>
              <a:rPr lang="en-US" sz="2400" dirty="0" smtClean="0">
                <a:latin typeface="Times New Roman" pitchFamily="18" charset="0"/>
                <a:cs typeface="B Nazanin" pitchFamily="2" charset="-78"/>
              </a:rPr>
              <a:t>Plot</a:t>
            </a:r>
            <a:r>
              <a:rPr lang="fa-IR" sz="2400" dirty="0" smtClean="0">
                <a:latin typeface="Times New Roman" pitchFamily="18" charset="0"/>
                <a:cs typeface="B Nazanin" pitchFamily="2" charset="-78"/>
              </a:rPr>
              <a:t>)</a:t>
            </a:r>
            <a:endParaRPr lang="en-US" sz="2400" dirty="0" smtClean="0">
              <a:latin typeface="Times New Roman" pitchFamily="18" charset="0"/>
              <a:cs typeface="B Nazanin" pitchFamily="2" charset="-78"/>
            </a:endParaRPr>
          </a:p>
        </p:txBody>
      </p:sp>
      <p:sp>
        <p:nvSpPr>
          <p:cNvPr id="234511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pic>
        <p:nvPicPr>
          <p:cNvPr id="31749" name="Picture 7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2400" y="1447800"/>
            <a:ext cx="6194425" cy="4267200"/>
          </a:xfrm>
          <a:noFill/>
        </p:spPr>
      </p:pic>
      <p:cxnSp>
        <p:nvCxnSpPr>
          <p:cNvPr id="10" name="Straight Arrow Connector 9"/>
          <p:cNvCxnSpPr/>
          <p:nvPr/>
        </p:nvCxnSpPr>
        <p:spPr>
          <a:xfrm rot="5400000">
            <a:off x="5829300" y="2019300"/>
            <a:ext cx="11430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4953000" y="2971800"/>
            <a:ext cx="1752600" cy="1676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 flipV="1">
            <a:off x="5181600" y="4038600"/>
            <a:ext cx="1219200" cy="762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/>
          <p:cNvCxnSpPr/>
          <p:nvPr/>
        </p:nvCxnSpPr>
        <p:spPr>
          <a:xfrm rot="10800000" flipV="1">
            <a:off x="4191000" y="4800600"/>
            <a:ext cx="2362200" cy="304800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>
            <a:off x="4114800" y="5257800"/>
            <a:ext cx="2286000" cy="152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0800000">
            <a:off x="3505200" y="5410200"/>
            <a:ext cx="2819400" cy="7620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Slide Number Placeholder 3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2B54F8-EA36-4B43-A83B-19B2855F406C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45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45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45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45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45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45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45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45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45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45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45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45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45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45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345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0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2541588"/>
            <a:ext cx="8229600" cy="2643187"/>
          </a:xfrm>
          <a:noFill/>
        </p:spPr>
      </p:pic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762000"/>
            <a:ext cx="6096000" cy="381000"/>
          </a:xfrm>
        </p:spPr>
        <p:txBody>
          <a:bodyPr/>
          <a:lstStyle/>
          <a:p>
            <a:pPr marL="342900" indent="-342900" algn="just" rtl="1" eaLnBrk="1" hangingPunct="1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fa-IR" sz="2800" dirty="0" smtClean="0">
                <a:solidFill>
                  <a:schemeClr val="hlink"/>
                </a:solidFill>
                <a:latin typeface="Times New Roman" pitchFamily="18" charset="0"/>
                <a:ea typeface="+mn-ea"/>
                <a:cs typeface="B Nazanin" pitchFamily="2" charset="-78"/>
              </a:rPr>
              <a:t>فایل خروجی اصلی: خصوصیات جریان</a:t>
            </a:r>
            <a:endParaRPr lang="en-US" sz="2800" dirty="0" smtClean="0">
              <a:solidFill>
                <a:schemeClr val="hlink"/>
              </a:solidFill>
              <a:latin typeface="Times New Roman" pitchFamily="18" charset="0"/>
              <a:ea typeface="+mn-ea"/>
              <a:cs typeface="B Nazanin" pitchFamily="2" charset="-78"/>
            </a:endParaRPr>
          </a:p>
        </p:txBody>
      </p:sp>
      <p:sp>
        <p:nvSpPr>
          <p:cNvPr id="239625" name="AutoShape 9"/>
          <p:cNvSpPr>
            <a:spLocks/>
          </p:cNvSpPr>
          <p:nvPr/>
        </p:nvSpPr>
        <p:spPr bwMode="auto">
          <a:xfrm>
            <a:off x="152400" y="1447800"/>
            <a:ext cx="914400" cy="381000"/>
          </a:xfrm>
          <a:prstGeom prst="borderCallout1">
            <a:avLst>
              <a:gd name="adj1" fmla="val 30000"/>
              <a:gd name="adj2" fmla="val 108333"/>
              <a:gd name="adj3" fmla="val 386667"/>
              <a:gd name="adj4" fmla="val 236634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دبی عبوری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26" name="AutoShape 10"/>
          <p:cNvSpPr>
            <a:spLocks/>
          </p:cNvSpPr>
          <p:nvPr/>
        </p:nvSpPr>
        <p:spPr bwMode="auto">
          <a:xfrm>
            <a:off x="1485900" y="1428750"/>
            <a:ext cx="914400" cy="381000"/>
          </a:xfrm>
          <a:prstGeom prst="borderCallout1">
            <a:avLst>
              <a:gd name="adj1" fmla="val 30000"/>
              <a:gd name="adj2" fmla="val 108333"/>
              <a:gd name="adj3" fmla="val 391667"/>
              <a:gd name="adj4" fmla="val 237676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عمق اولیه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28" name="AutoShape 12"/>
          <p:cNvSpPr>
            <a:spLocks/>
          </p:cNvSpPr>
          <p:nvPr/>
        </p:nvSpPr>
        <p:spPr bwMode="auto">
          <a:xfrm>
            <a:off x="2809875" y="1295400"/>
            <a:ext cx="914400" cy="542925"/>
          </a:xfrm>
          <a:prstGeom prst="borderCallout2">
            <a:avLst>
              <a:gd name="adj1" fmla="val 21051"/>
              <a:gd name="adj2" fmla="val 108333"/>
              <a:gd name="adj3" fmla="val 21051"/>
              <a:gd name="adj4" fmla="val 136458"/>
              <a:gd name="adj5" fmla="val 218421"/>
              <a:gd name="adj6" fmla="val 168750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نامی برای محاسبات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29" name="AutoShape 13"/>
          <p:cNvSpPr>
            <a:spLocks/>
          </p:cNvSpPr>
          <p:nvPr/>
        </p:nvSpPr>
        <p:spPr bwMode="auto">
          <a:xfrm>
            <a:off x="4419600" y="2085975"/>
            <a:ext cx="914400" cy="304800"/>
          </a:xfrm>
          <a:prstGeom prst="borderCallout2">
            <a:avLst>
              <a:gd name="adj1" fmla="val 37500"/>
              <a:gd name="adj2" fmla="val 108333"/>
              <a:gd name="adj3" fmla="val 37500"/>
              <a:gd name="adj4" fmla="val 112500"/>
              <a:gd name="adj5" fmla="val 273440"/>
              <a:gd name="adj6" fmla="val 116667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زبری اولیه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0" name="AutoShape 14"/>
          <p:cNvSpPr>
            <a:spLocks/>
          </p:cNvSpPr>
          <p:nvPr/>
        </p:nvSpPr>
        <p:spPr bwMode="auto">
          <a:xfrm>
            <a:off x="4410075" y="1266825"/>
            <a:ext cx="914400" cy="533400"/>
          </a:xfrm>
          <a:prstGeom prst="borderCallout2">
            <a:avLst>
              <a:gd name="adj1" fmla="val 21431"/>
              <a:gd name="adj2" fmla="val 108333"/>
              <a:gd name="adj3" fmla="val 21431"/>
              <a:gd name="adj4" fmla="val 165625"/>
              <a:gd name="adj5" fmla="val 304463"/>
              <a:gd name="adj6" fmla="val 222917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ضریب مانینگ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1" name="AutoShape 15"/>
          <p:cNvSpPr>
            <a:spLocks/>
          </p:cNvSpPr>
          <p:nvPr/>
        </p:nvSpPr>
        <p:spPr bwMode="auto">
          <a:xfrm>
            <a:off x="762000" y="6248400"/>
            <a:ext cx="1066800" cy="504825"/>
          </a:xfrm>
          <a:prstGeom prst="borderCallout2">
            <a:avLst>
              <a:gd name="adj1" fmla="val 22644"/>
              <a:gd name="adj2" fmla="val -7144"/>
              <a:gd name="adj3" fmla="val 22644"/>
              <a:gd name="adj4" fmla="val -8333"/>
              <a:gd name="adj5" fmla="val -534907"/>
              <a:gd name="adj6" fmla="val -12500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فاصله افقی از مبدأ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2" name="AutoShape 16"/>
          <p:cNvSpPr>
            <a:spLocks/>
          </p:cNvSpPr>
          <p:nvPr/>
        </p:nvSpPr>
        <p:spPr bwMode="auto">
          <a:xfrm>
            <a:off x="1371600" y="5676900"/>
            <a:ext cx="533400" cy="342900"/>
          </a:xfrm>
          <a:prstGeom prst="borderCallout2">
            <a:avLst>
              <a:gd name="adj1" fmla="val 33333"/>
              <a:gd name="adj2" fmla="val -14287"/>
              <a:gd name="adj3" fmla="val 33333"/>
              <a:gd name="adj4" fmla="val -14880"/>
              <a:gd name="adj5" fmla="val -620833"/>
              <a:gd name="adj6" fmla="val -25000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تراز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3" name="AutoShape 17"/>
          <p:cNvSpPr>
            <a:spLocks/>
          </p:cNvSpPr>
          <p:nvPr/>
        </p:nvSpPr>
        <p:spPr bwMode="auto">
          <a:xfrm>
            <a:off x="2362200" y="6400800"/>
            <a:ext cx="990600" cy="304800"/>
          </a:xfrm>
          <a:prstGeom prst="borderCallout2">
            <a:avLst>
              <a:gd name="adj1" fmla="val 37500"/>
              <a:gd name="adj2" fmla="val -7694"/>
              <a:gd name="adj3" fmla="val 37500"/>
              <a:gd name="adj4" fmla="val -10097"/>
              <a:gd name="adj5" fmla="val -932815"/>
              <a:gd name="adj6" fmla="val -18269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شیب کف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4" name="AutoShape 18"/>
          <p:cNvSpPr>
            <a:spLocks/>
          </p:cNvSpPr>
          <p:nvPr/>
        </p:nvSpPr>
        <p:spPr bwMode="auto">
          <a:xfrm>
            <a:off x="2819400" y="5638800"/>
            <a:ext cx="533400" cy="304800"/>
          </a:xfrm>
          <a:prstGeom prst="borderCallout2">
            <a:avLst>
              <a:gd name="adj1" fmla="val 37500"/>
              <a:gd name="adj2" fmla="val -14287"/>
              <a:gd name="adj3" fmla="val 37500"/>
              <a:gd name="adj4" fmla="val -15477"/>
              <a:gd name="adj5" fmla="val -682815"/>
              <a:gd name="adj6" fmla="val -19644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عمق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5" name="AutoShape 19"/>
          <p:cNvSpPr>
            <a:spLocks/>
          </p:cNvSpPr>
          <p:nvPr/>
        </p:nvSpPr>
        <p:spPr bwMode="auto">
          <a:xfrm>
            <a:off x="3581400" y="6400800"/>
            <a:ext cx="990600" cy="304800"/>
          </a:xfrm>
          <a:prstGeom prst="borderCallout2">
            <a:avLst>
              <a:gd name="adj1" fmla="val 37500"/>
              <a:gd name="adj2" fmla="val -7694"/>
              <a:gd name="adj3" fmla="val 37500"/>
              <a:gd name="adj4" fmla="val -11218"/>
              <a:gd name="adj5" fmla="val -901565"/>
              <a:gd name="adj6" fmla="val -23079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سرعت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6" name="AutoShape 20"/>
          <p:cNvSpPr>
            <a:spLocks/>
          </p:cNvSpPr>
          <p:nvPr/>
        </p:nvSpPr>
        <p:spPr bwMode="auto">
          <a:xfrm>
            <a:off x="4191000" y="5638800"/>
            <a:ext cx="914400" cy="533400"/>
          </a:xfrm>
          <a:prstGeom prst="borderCallout2">
            <a:avLst>
              <a:gd name="adj1" fmla="val 21431"/>
              <a:gd name="adj2" fmla="val -8333"/>
              <a:gd name="adj3" fmla="val 21431"/>
              <a:gd name="adj4" fmla="val -12153"/>
              <a:gd name="adj5" fmla="val -386606"/>
              <a:gd name="adj6" fmla="val -25000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هد پیزومتری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7" name="AutoShape 21"/>
          <p:cNvSpPr>
            <a:spLocks/>
          </p:cNvSpPr>
          <p:nvPr/>
        </p:nvSpPr>
        <p:spPr bwMode="auto">
          <a:xfrm>
            <a:off x="5486400" y="6248400"/>
            <a:ext cx="990600" cy="533400"/>
          </a:xfrm>
          <a:prstGeom prst="borderCallout2">
            <a:avLst>
              <a:gd name="adj1" fmla="val 21431"/>
              <a:gd name="adj2" fmla="val -7694"/>
              <a:gd name="adj3" fmla="val 21431"/>
              <a:gd name="adj4" fmla="val -16829"/>
              <a:gd name="adj5" fmla="val -502333"/>
              <a:gd name="adj6" fmla="val -61222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هد خط تراز انرژی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38" name="AutoShape 22"/>
          <p:cNvSpPr>
            <a:spLocks/>
          </p:cNvSpPr>
          <p:nvPr/>
        </p:nvSpPr>
        <p:spPr bwMode="auto">
          <a:xfrm>
            <a:off x="5562600" y="5410200"/>
            <a:ext cx="1295400" cy="762000"/>
          </a:xfrm>
          <a:prstGeom prst="borderCallout2">
            <a:avLst>
              <a:gd name="adj1" fmla="val 15000"/>
              <a:gd name="adj2" fmla="val -5884"/>
              <a:gd name="adj3" fmla="val 15000"/>
              <a:gd name="adj4" fmla="val -8579"/>
              <a:gd name="adj5" fmla="val -240625"/>
              <a:gd name="adj6" fmla="val -17648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دبی هوا به دبی آب ورودی به جریان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43" name="AutoShape 27"/>
          <p:cNvSpPr>
            <a:spLocks/>
          </p:cNvSpPr>
          <p:nvPr/>
        </p:nvSpPr>
        <p:spPr bwMode="auto">
          <a:xfrm>
            <a:off x="6457950" y="1143000"/>
            <a:ext cx="914400" cy="533400"/>
          </a:xfrm>
          <a:prstGeom prst="borderCallout2">
            <a:avLst>
              <a:gd name="adj1" fmla="val 21431"/>
              <a:gd name="adj2" fmla="val -8333"/>
              <a:gd name="adj3" fmla="val 21431"/>
              <a:gd name="adj4" fmla="val -12500"/>
              <a:gd name="adj5" fmla="val 408037"/>
              <a:gd name="adj6" fmla="val -16667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پروفیل سطح آب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44" name="AutoShape 28"/>
          <p:cNvSpPr>
            <a:spLocks/>
          </p:cNvSpPr>
          <p:nvPr/>
        </p:nvSpPr>
        <p:spPr bwMode="auto">
          <a:xfrm>
            <a:off x="7239000" y="1752600"/>
            <a:ext cx="914400" cy="762000"/>
          </a:xfrm>
          <a:prstGeom prst="borderCallout2">
            <a:avLst>
              <a:gd name="adj1" fmla="val 15000"/>
              <a:gd name="adj2" fmla="val -8333"/>
              <a:gd name="adj3" fmla="val 15000"/>
              <a:gd name="adj4" fmla="val -11458"/>
              <a:gd name="adj5" fmla="val 190625"/>
              <a:gd name="adj6" fmla="val -14583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عمق های نرمال و بحرانی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45" name="AutoShape 29"/>
          <p:cNvSpPr>
            <a:spLocks/>
          </p:cNvSpPr>
          <p:nvPr/>
        </p:nvSpPr>
        <p:spPr bwMode="auto">
          <a:xfrm>
            <a:off x="7467600" y="914400"/>
            <a:ext cx="847725" cy="533400"/>
          </a:xfrm>
          <a:prstGeom prst="borderCallout2">
            <a:avLst>
              <a:gd name="adj1" fmla="val 21431"/>
              <a:gd name="adj2" fmla="val 108991"/>
              <a:gd name="adj3" fmla="val 21431"/>
              <a:gd name="adj4" fmla="val 108991"/>
              <a:gd name="adj5" fmla="val 429463"/>
              <a:gd name="adj6" fmla="val 108991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ضخامت لایه مرزی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39646" name="AutoShape 30"/>
          <p:cNvSpPr>
            <a:spLocks/>
          </p:cNvSpPr>
          <p:nvPr/>
        </p:nvSpPr>
        <p:spPr bwMode="auto">
          <a:xfrm>
            <a:off x="7467600" y="5791200"/>
            <a:ext cx="1295400" cy="762000"/>
          </a:xfrm>
          <a:prstGeom prst="borderCallout2">
            <a:avLst>
              <a:gd name="adj1" fmla="val 15000"/>
              <a:gd name="adj2" fmla="val -5884"/>
              <a:gd name="adj3" fmla="val 15000"/>
              <a:gd name="adj4" fmla="val -11644"/>
              <a:gd name="adj5" fmla="val -86875"/>
              <a:gd name="adj6" fmla="val -30884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خط تراز انرژی در ایستگاه شروع لایه مرزی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D6C909-9E95-4636-9EE3-FBF374962B8B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9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9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9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39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39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39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9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39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3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3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3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3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3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3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25" grpId="0" animBg="1"/>
      <p:bldP spid="239626" grpId="0" animBg="1"/>
      <p:bldP spid="239628" grpId="0" animBg="1"/>
      <p:bldP spid="239629" grpId="0" animBg="1"/>
      <p:bldP spid="239630" grpId="0" animBg="1"/>
      <p:bldP spid="239631" grpId="0" animBg="1"/>
      <p:bldP spid="239632" grpId="0" animBg="1"/>
      <p:bldP spid="239633" grpId="0" animBg="1"/>
      <p:bldP spid="239634" grpId="0" animBg="1"/>
      <p:bldP spid="239635" grpId="0" animBg="1"/>
      <p:bldP spid="239636" grpId="0" animBg="1"/>
      <p:bldP spid="239637" grpId="0" animBg="1"/>
      <p:bldP spid="239638" grpId="0" animBg="1"/>
      <p:bldP spid="239643" grpId="0" animBg="1"/>
      <p:bldP spid="239644" grpId="0" animBg="1"/>
      <p:bldP spid="239645" grpId="0" animBg="1"/>
      <p:bldP spid="23964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438400"/>
            <a:ext cx="8551863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85800"/>
            <a:ext cx="6324600" cy="457200"/>
          </a:xfrm>
        </p:spPr>
        <p:txBody>
          <a:bodyPr/>
          <a:lstStyle/>
          <a:p>
            <a:pPr marL="342900" indent="-342900" algn="just" rtl="1" eaLnBrk="1" hangingPunct="1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fa-IR" sz="2800" dirty="0" smtClean="0">
                <a:solidFill>
                  <a:schemeClr val="hlink"/>
                </a:solidFill>
                <a:latin typeface="Times New Roman" pitchFamily="18" charset="0"/>
                <a:ea typeface="+mn-ea"/>
                <a:cs typeface="B Nazanin" pitchFamily="2" charset="-78"/>
              </a:rPr>
              <a:t>فایل خروجی: خصوصیات کاویتاسیون</a:t>
            </a:r>
            <a:endParaRPr lang="en-US" sz="2800" dirty="0" smtClean="0">
              <a:solidFill>
                <a:schemeClr val="hlink"/>
              </a:solidFill>
              <a:latin typeface="Times New Roman" pitchFamily="18" charset="0"/>
              <a:ea typeface="+mn-ea"/>
              <a:cs typeface="B Nazanin" pitchFamily="2" charset="-78"/>
            </a:endParaRPr>
          </a:p>
        </p:txBody>
      </p:sp>
      <p:sp>
        <p:nvSpPr>
          <p:cNvPr id="243718" name="AutoShape 6"/>
          <p:cNvSpPr>
            <a:spLocks/>
          </p:cNvSpPr>
          <p:nvPr/>
        </p:nvSpPr>
        <p:spPr bwMode="auto">
          <a:xfrm>
            <a:off x="112713" y="1371600"/>
            <a:ext cx="914400" cy="381000"/>
          </a:xfrm>
          <a:prstGeom prst="borderCallout1">
            <a:avLst>
              <a:gd name="adj1" fmla="val 30000"/>
              <a:gd name="adj2" fmla="val 108333"/>
              <a:gd name="adj3" fmla="val 386667"/>
              <a:gd name="adj4" fmla="val 224306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دبی عبوری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19" name="AutoShape 7"/>
          <p:cNvSpPr>
            <a:spLocks/>
          </p:cNvSpPr>
          <p:nvPr/>
        </p:nvSpPr>
        <p:spPr bwMode="auto">
          <a:xfrm>
            <a:off x="1333500" y="1352550"/>
            <a:ext cx="914400" cy="381000"/>
          </a:xfrm>
          <a:prstGeom prst="borderCallout1">
            <a:avLst>
              <a:gd name="adj1" fmla="val 30000"/>
              <a:gd name="adj2" fmla="val 108333"/>
              <a:gd name="adj3" fmla="val 391667"/>
              <a:gd name="adj4" fmla="val 237676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عمق اولیه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0" name="AutoShape 8"/>
          <p:cNvSpPr>
            <a:spLocks/>
          </p:cNvSpPr>
          <p:nvPr/>
        </p:nvSpPr>
        <p:spPr bwMode="auto">
          <a:xfrm>
            <a:off x="2657475" y="1219200"/>
            <a:ext cx="914400" cy="542925"/>
          </a:xfrm>
          <a:prstGeom prst="borderCallout2">
            <a:avLst>
              <a:gd name="adj1" fmla="val 21051"/>
              <a:gd name="adj2" fmla="val 108333"/>
              <a:gd name="adj3" fmla="val 21051"/>
              <a:gd name="adj4" fmla="val 136458"/>
              <a:gd name="adj5" fmla="val 218421"/>
              <a:gd name="adj6" fmla="val 168750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نامی برای محاسبات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1" name="AutoShape 9"/>
          <p:cNvSpPr>
            <a:spLocks/>
          </p:cNvSpPr>
          <p:nvPr/>
        </p:nvSpPr>
        <p:spPr bwMode="auto">
          <a:xfrm>
            <a:off x="4267200" y="2009775"/>
            <a:ext cx="914400" cy="304800"/>
          </a:xfrm>
          <a:prstGeom prst="borderCallout2">
            <a:avLst>
              <a:gd name="adj1" fmla="val 37500"/>
              <a:gd name="adj2" fmla="val 108333"/>
              <a:gd name="adj3" fmla="val 37500"/>
              <a:gd name="adj4" fmla="val 112500"/>
              <a:gd name="adj5" fmla="val 273440"/>
              <a:gd name="adj6" fmla="val 116667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زبری اولیه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2" name="AutoShape 10"/>
          <p:cNvSpPr>
            <a:spLocks/>
          </p:cNvSpPr>
          <p:nvPr/>
        </p:nvSpPr>
        <p:spPr bwMode="auto">
          <a:xfrm>
            <a:off x="4257675" y="1190625"/>
            <a:ext cx="914400" cy="533400"/>
          </a:xfrm>
          <a:prstGeom prst="borderCallout2">
            <a:avLst>
              <a:gd name="adj1" fmla="val 21431"/>
              <a:gd name="adj2" fmla="val 108333"/>
              <a:gd name="adj3" fmla="val 21431"/>
              <a:gd name="adj4" fmla="val 182120"/>
              <a:gd name="adj5" fmla="val 310713"/>
              <a:gd name="adj6" fmla="val 255903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ضریب مانینگ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3" name="AutoShape 11"/>
          <p:cNvSpPr>
            <a:spLocks/>
          </p:cNvSpPr>
          <p:nvPr/>
        </p:nvSpPr>
        <p:spPr bwMode="auto">
          <a:xfrm>
            <a:off x="85725" y="6229350"/>
            <a:ext cx="914400" cy="533400"/>
          </a:xfrm>
          <a:prstGeom prst="borderCallout2">
            <a:avLst>
              <a:gd name="adj1" fmla="val 21431"/>
              <a:gd name="adj2" fmla="val 108333"/>
              <a:gd name="adj3" fmla="val 21431"/>
              <a:gd name="adj4" fmla="val 110764"/>
              <a:gd name="adj5" fmla="val -453569"/>
              <a:gd name="adj6" fmla="val 113194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فاصله افقی از مبدأ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4" name="AutoShape 12"/>
          <p:cNvSpPr>
            <a:spLocks/>
          </p:cNvSpPr>
          <p:nvPr/>
        </p:nvSpPr>
        <p:spPr bwMode="auto">
          <a:xfrm>
            <a:off x="1447800" y="6172200"/>
            <a:ext cx="914400" cy="542925"/>
          </a:xfrm>
          <a:prstGeom prst="borderCallout2">
            <a:avLst>
              <a:gd name="adj1" fmla="val 21051"/>
              <a:gd name="adj2" fmla="val -8333"/>
              <a:gd name="adj3" fmla="val 21051"/>
              <a:gd name="adj4" fmla="val -12153"/>
              <a:gd name="adj5" fmla="val -410528"/>
              <a:gd name="adj6" fmla="val -15972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FF"/>
                </a:solidFill>
              </a:rPr>
              <a:t>ایندکس کاویتاسیون</a:t>
            </a:r>
            <a:endParaRPr lang="en-US" sz="1600">
              <a:solidFill>
                <a:srgbClr val="0000FF"/>
              </a:solidFill>
            </a:endParaRPr>
          </a:p>
        </p:txBody>
      </p:sp>
      <p:sp>
        <p:nvSpPr>
          <p:cNvPr id="243725" name="AutoShape 13"/>
          <p:cNvSpPr>
            <a:spLocks/>
          </p:cNvSpPr>
          <p:nvPr/>
        </p:nvSpPr>
        <p:spPr bwMode="auto">
          <a:xfrm>
            <a:off x="2057400" y="5486400"/>
            <a:ext cx="1676400" cy="542925"/>
          </a:xfrm>
          <a:prstGeom prst="borderCallout2">
            <a:avLst>
              <a:gd name="adj1" fmla="val 21051"/>
              <a:gd name="adj2" fmla="val -4546"/>
              <a:gd name="adj3" fmla="val 21051"/>
              <a:gd name="adj4" fmla="val -6912"/>
              <a:gd name="adj5" fmla="val -284208"/>
              <a:gd name="adj6" fmla="val -9282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ایندکس کاویتاسیون برای زبری یکنواخت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6" name="AutoShape 14"/>
          <p:cNvSpPr>
            <a:spLocks/>
          </p:cNvSpPr>
          <p:nvPr/>
        </p:nvSpPr>
        <p:spPr bwMode="auto">
          <a:xfrm>
            <a:off x="4419600" y="6229350"/>
            <a:ext cx="1676400" cy="542925"/>
          </a:xfrm>
          <a:prstGeom prst="borderCallout2">
            <a:avLst>
              <a:gd name="adj1" fmla="val 21051"/>
              <a:gd name="adj2" fmla="val -4546"/>
              <a:gd name="adj3" fmla="val 21051"/>
              <a:gd name="adj4" fmla="val -12407"/>
              <a:gd name="adj5" fmla="val -421051"/>
              <a:gd name="adj6" fmla="val -67236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پخ لازم برای جلوگیری از کاویتاسیون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8" name="AutoShape 16"/>
          <p:cNvSpPr>
            <a:spLocks/>
          </p:cNvSpPr>
          <p:nvPr/>
        </p:nvSpPr>
        <p:spPr bwMode="auto">
          <a:xfrm>
            <a:off x="5410200" y="5505450"/>
            <a:ext cx="1676400" cy="542925"/>
          </a:xfrm>
          <a:prstGeom prst="borderCallout2">
            <a:avLst>
              <a:gd name="adj1" fmla="val 21051"/>
              <a:gd name="adj2" fmla="val -4546"/>
              <a:gd name="adj3" fmla="val 21051"/>
              <a:gd name="adj4" fmla="val -13352"/>
              <a:gd name="adj5" fmla="val -285963"/>
              <a:gd name="adj6" fmla="val -74620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پتانسیل خسارت برای شش نوع ناهمواری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3729" name="Line 17"/>
          <p:cNvSpPr>
            <a:spLocks noChangeShapeType="1"/>
          </p:cNvSpPr>
          <p:nvPr/>
        </p:nvSpPr>
        <p:spPr bwMode="auto">
          <a:xfrm flipH="1" flipV="1">
            <a:off x="4876800" y="3962400"/>
            <a:ext cx="60960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43730" name="Line 18"/>
          <p:cNvSpPr>
            <a:spLocks noChangeShapeType="1"/>
          </p:cNvSpPr>
          <p:nvPr/>
        </p:nvSpPr>
        <p:spPr bwMode="auto">
          <a:xfrm flipH="1" flipV="1">
            <a:off x="5410200" y="3962400"/>
            <a:ext cx="60960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43731" name="Line 19"/>
          <p:cNvSpPr>
            <a:spLocks noChangeShapeType="1"/>
          </p:cNvSpPr>
          <p:nvPr/>
        </p:nvSpPr>
        <p:spPr bwMode="auto">
          <a:xfrm flipH="1" flipV="1">
            <a:off x="6172200" y="3962400"/>
            <a:ext cx="15240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43734" name="Line 22"/>
          <p:cNvSpPr>
            <a:spLocks noChangeShapeType="1"/>
          </p:cNvSpPr>
          <p:nvPr/>
        </p:nvSpPr>
        <p:spPr bwMode="auto">
          <a:xfrm flipV="1">
            <a:off x="6629400" y="3962400"/>
            <a:ext cx="15240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43735" name="Line 23"/>
          <p:cNvSpPr>
            <a:spLocks noChangeShapeType="1"/>
          </p:cNvSpPr>
          <p:nvPr/>
        </p:nvSpPr>
        <p:spPr bwMode="auto">
          <a:xfrm flipV="1">
            <a:off x="7010400" y="3962400"/>
            <a:ext cx="45720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43736" name="AutoShape 24"/>
          <p:cNvSpPr>
            <a:spLocks/>
          </p:cNvSpPr>
          <p:nvPr/>
        </p:nvSpPr>
        <p:spPr bwMode="auto">
          <a:xfrm>
            <a:off x="6705600" y="6219825"/>
            <a:ext cx="1323975" cy="333375"/>
          </a:xfrm>
          <a:prstGeom prst="borderCallout2">
            <a:avLst>
              <a:gd name="adj1" fmla="val 34287"/>
              <a:gd name="adj2" fmla="val 105755"/>
              <a:gd name="adj3" fmla="val 34287"/>
              <a:gd name="adj4" fmla="val 124343"/>
              <a:gd name="adj5" fmla="val -677144"/>
              <a:gd name="adj6" fmla="val 127819"/>
            </a:avLst>
          </a:prstGeom>
          <a:solidFill>
            <a:schemeClr val="tx1"/>
          </a:solidFill>
          <a:ln w="9525" algn="ctr">
            <a:solidFill>
              <a:srgbClr val="FF0000"/>
            </a:solidFill>
            <a:miter lim="800000"/>
            <a:headEnd/>
            <a:tailEnd type="stealth" w="med" len="med"/>
          </a:ln>
        </p:spPr>
        <p:txBody>
          <a:bodyPr/>
          <a:lstStyle/>
          <a:p>
            <a:pPr algn="ctr" rtl="1"/>
            <a:r>
              <a:rPr lang="fa-IR" sz="1600">
                <a:solidFill>
                  <a:srgbClr val="000000"/>
                </a:solidFill>
              </a:rPr>
              <a:t>شدت اغتشاش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A689A6-73CE-431D-8844-61BEA2338D7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3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3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43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43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3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43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3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3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43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43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43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4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4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4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4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8" grpId="0" animBg="1"/>
      <p:bldP spid="243719" grpId="0" animBg="1"/>
      <p:bldP spid="243720" grpId="0" animBg="1"/>
      <p:bldP spid="243721" grpId="0" animBg="1"/>
      <p:bldP spid="243722" grpId="0" animBg="1"/>
      <p:bldP spid="243723" grpId="0" animBg="1"/>
      <p:bldP spid="243724" grpId="0" animBg="1"/>
      <p:bldP spid="243725" grpId="0" animBg="1"/>
      <p:bldP spid="243726" grpId="0" animBg="1"/>
      <p:bldP spid="243728" grpId="0" animBg="1"/>
      <p:bldP spid="243729" grpId="0" animBg="1"/>
      <p:bldP spid="243730" grpId="0" animBg="1"/>
      <p:bldP spid="243731" grpId="0" animBg="1"/>
      <p:bldP spid="243734" grpId="0" animBg="1"/>
      <p:bldP spid="243735" grpId="0" animBg="1"/>
      <p:bldP spid="2437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3A86A9-74EE-415A-9986-76F15E26127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348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25550" y="1600200"/>
            <a:ext cx="6692900" cy="4525963"/>
          </a:xfrm>
          <a:noFill/>
        </p:spPr>
      </p:pic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مختصری از نحوه بررسی نتایج</a:t>
            </a:r>
            <a:endParaRPr lang="en-US" sz="24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24600" y="3581400"/>
            <a:ext cx="533400" cy="23622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400800" y="3200400"/>
            <a:ext cx="381000" cy="228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9FBEFB-2F55-423E-96D4-E9BA3CCB573C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graphicFrame>
        <p:nvGraphicFramePr>
          <p:cNvPr id="1026" name="Object 14"/>
          <p:cNvGraphicFramePr>
            <a:graphicFrameLocks noGrp="1" noChangeAspect="1"/>
          </p:cNvGraphicFramePr>
          <p:nvPr>
            <p:ph idx="1"/>
          </p:nvPr>
        </p:nvGraphicFramePr>
        <p:xfrm>
          <a:off x="228600" y="1524000"/>
          <a:ext cx="8696325" cy="388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hart" r:id="rId3" imgW="6543582" imgH="2924278" progId="Excel.Chart.8">
                  <p:embed/>
                </p:oleObj>
              </mc:Choice>
              <mc:Fallback>
                <p:oleObj name="Chart" r:id="rId3" imgW="6543582" imgH="2924278" progId="Excel.Chart.8">
                  <p:embed/>
                  <p:pic>
                    <p:nvPicPr>
                      <p:cNvPr id="0" name="Object 14"/>
                      <p:cNvPicPr>
                        <a:picLocks noRot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1524000"/>
                        <a:ext cx="8696325" cy="388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00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0">
                            <a:solidFill>
                              <a:srgbClr val="FFFF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4800" y="49530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a-IR" dirty="0">
                <a:solidFill>
                  <a:schemeClr val="accent4">
                    <a:lumMod val="10000"/>
                  </a:schemeClr>
                </a:solidFill>
              </a:rPr>
              <a:t>(فایضی، 1386)</a:t>
            </a:r>
            <a:endParaRPr lang="en-US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مختصری از نحوه بررسی نتایج</a:t>
            </a:r>
            <a:endParaRPr lang="en-US" sz="24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A21943-E7B7-4560-A069-ADB5ABF4FABF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graphicFrame>
        <p:nvGraphicFramePr>
          <p:cNvPr id="2050" name="Object 9"/>
          <p:cNvGraphicFramePr>
            <a:graphicFrameLocks noChangeAspect="1"/>
          </p:cNvGraphicFramePr>
          <p:nvPr/>
        </p:nvGraphicFramePr>
        <p:xfrm>
          <a:off x="685800" y="1752600"/>
          <a:ext cx="7162800" cy="410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Chart" r:id="rId3" imgW="4667278" imgH="2381224" progId="Excel.Chart.8">
                  <p:embed/>
                </p:oleObj>
              </mc:Choice>
              <mc:Fallback>
                <p:oleObj name="Chart" r:id="rId3" imgW="4667278" imgH="2381224" progId="Excel.Chart.8">
                  <p:embed/>
                  <p:pic>
                    <p:nvPicPr>
                      <p:cNvPr id="0" name="Object 9"/>
                      <p:cNvPicPr>
                        <a:picLocks noRot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752600"/>
                        <a:ext cx="7162800" cy="4106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00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">
                            <a:solidFill>
                              <a:srgbClr val="FFFF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62000" y="54102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a-IR" dirty="0">
                <a:solidFill>
                  <a:schemeClr val="accent4">
                    <a:lumMod val="10000"/>
                  </a:schemeClr>
                </a:solidFill>
              </a:rPr>
              <a:t>(فایضی، 1386)</a:t>
            </a:r>
            <a:endParaRPr lang="en-US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chemeClr val="tx1">
              <a:alpha val="3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>
              <a:defRPr/>
            </a:pPr>
            <a:r>
              <a:rPr lang="fa-IR" sz="2400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مختصری از نحوه بررسی نتایج</a:t>
            </a:r>
            <a:endParaRPr lang="en-US" sz="24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5638800" cy="1600200"/>
          </a:xfrm>
        </p:spPr>
        <p:txBody>
          <a:bodyPr/>
          <a:lstStyle/>
          <a:p>
            <a:pPr rtl="1" eaLnBrk="1" hangingPunct="1">
              <a:defRPr/>
            </a:pPr>
            <a:r>
              <a:rPr lang="fa-IR" sz="5400" dirty="0" smtClean="0">
                <a:solidFill>
                  <a:schemeClr val="accent6">
                    <a:lumMod val="50000"/>
                  </a:schemeClr>
                </a:solidFill>
                <a:cs typeface="B Titr" pitchFamily="2" charset="-78"/>
              </a:rPr>
              <a:t>با تشکر از توجه شما</a:t>
            </a:r>
            <a:endParaRPr lang="en-US" sz="5400" dirty="0" smtClean="0">
              <a:solidFill>
                <a:schemeClr val="accent6">
                  <a:lumMod val="50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457200" y="1905000"/>
            <a:ext cx="8229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2400" dirty="0" err="1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Falvey</a:t>
            </a:r>
            <a:r>
              <a:rPr lang="en-US" sz="2400" dirty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H. T., (1990), “</a:t>
            </a:r>
            <a:r>
              <a:rPr lang="en-US" sz="2400" dirty="0" err="1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Cavitation</a:t>
            </a:r>
            <a:r>
              <a:rPr lang="en-US" sz="2400" dirty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in Chutes and Spillways,” Engineering Monograph 42. US Bureau of Reclamation, Denver, Colorado.</a:t>
            </a:r>
          </a:p>
          <a:p>
            <a:pPr>
              <a:defRPr/>
            </a:pPr>
            <a:endParaRPr lang="fa-IR" sz="2400" dirty="0">
              <a:solidFill>
                <a:srgbClr val="00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r>
              <a:rPr lang="en-US" sz="2400" dirty="0" err="1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Khasturia</a:t>
            </a:r>
            <a:r>
              <a:rPr lang="en-US" sz="2400" dirty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R. M., (2005), “Hydraulics of Spillways and Energy </a:t>
            </a:r>
            <a:r>
              <a:rPr lang="en-US" sz="2400" dirty="0" err="1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Dissipators</a:t>
            </a:r>
            <a:r>
              <a:rPr lang="en-US" sz="2400" dirty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,” </a:t>
            </a:r>
            <a:r>
              <a:rPr lang="en-US" sz="2400" dirty="0" err="1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Deprt</a:t>
            </a:r>
            <a:r>
              <a:rPr lang="en-US" sz="2400" dirty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. of Civil and Environmental Eng., Georgia Institute of Technology, Atlanta, Georgia.</a:t>
            </a:r>
          </a:p>
          <a:p>
            <a:pPr>
              <a:defRPr/>
            </a:pPr>
            <a:endParaRPr lang="en-US" sz="2400" dirty="0">
              <a:solidFill>
                <a:srgbClr val="00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r">
              <a:defRPr/>
            </a:pPr>
            <a:r>
              <a:rPr lang="ar-SA" sz="2400" dirty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فایضی، ا.، (1386)، "فرآیند کاویتاسیون و راهکارهای کاهش خسارات ناشی از آن،" پایانامه کارشناسی، دانشگاه صنعت آب و برق شهید عباسپور، تهران.</a:t>
            </a:r>
            <a:endParaRPr lang="en-US" sz="2400" dirty="0">
              <a:solidFill>
                <a:srgbClr val="00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endParaRPr lang="en-US" sz="2400" b="1" dirty="0">
              <a:solidFill>
                <a:srgbClr val="00FF99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pPr>
              <a:defRPr/>
            </a:pPr>
            <a:fld id="{6BEF2E72-9CE7-446E-BAF4-0AFF2B891378}" type="slidenum">
              <a:rPr lang="en-US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pPr>
                <a:defRPr/>
              </a:pPr>
              <a:t>13</a:t>
            </a:fld>
            <a:endParaRPr lang="en-US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 eaLnBrk="1" hangingPunct="1">
              <a:buClr>
                <a:srgbClr val="009999"/>
              </a:buClr>
              <a:buSzPct val="80000"/>
              <a:buFontTx/>
              <a:buNone/>
              <a:defRPr/>
            </a:pPr>
            <a:r>
              <a:rPr lang="fa-IR" kern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اگر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 محاسبات بر اساس </a:t>
            </a:r>
            <a:r>
              <a:rPr lang="fa-IR" kern="12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عمق اولیه 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می باشد، می بایست </a:t>
            </a:r>
            <a:r>
              <a:rPr lang="fa-IR" kern="1200" dirty="0" smtClean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مقدار تراز مخزن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 را در خط اول فایل ورودی، </a:t>
            </a:r>
            <a:r>
              <a:rPr lang="fa-IR" kern="1200" dirty="0" smtClean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برابر با 1- 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قرار دهیم و</a:t>
            </a:r>
            <a:r>
              <a:rPr lang="fa-IR" kern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 اگر 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محاسبات بر اساس </a:t>
            </a:r>
            <a:r>
              <a:rPr lang="fa-IR" kern="12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تراز مخزن 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می باشد، می بایست </a:t>
            </a:r>
            <a:r>
              <a:rPr lang="fa-IR" kern="1200" dirty="0" smtClean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عمق اولیه را حدس زده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 و در خط اول فایل ورودی، وارد نماییم. </a:t>
            </a:r>
            <a:r>
              <a:rPr lang="fa-IR" kern="1200" dirty="0" smtClean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سپس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 برنامه عمق اولیه ای را محاسبه می کند که به ما پیش نهاد می دهد. آنگاه </a:t>
            </a:r>
            <a:r>
              <a:rPr lang="fa-IR" kern="1200" dirty="0" smtClean="0">
                <a:solidFill>
                  <a:srgbClr val="00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یا می توان از برنامه خارج شده و عمق اولیه ی پیش نهادی را به جای عمق اولیه ی قبلی وارد نموده </a:t>
            </a:r>
            <a:r>
              <a:rPr lang="fa-IR" kern="12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Nazanin" pitchFamily="2" charset="-78"/>
              </a:rPr>
              <a:t>و دوباره برنامه را اجرا کنیم، یا به ادامه محاسبات با همان عمق اولیه ی قبلی ادامه دهیم.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1F0FCF-C929-4BE9-994D-08EB2B0E1920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457200" y="277813"/>
            <a:ext cx="8229600" cy="484187"/>
          </a:xfrm>
          <a:prstGeom prst="rect">
            <a:avLst/>
          </a:prstGeom>
          <a:solidFill>
            <a:srgbClr val="FFFFFF">
              <a:alpha val="3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400" kern="0" dirty="0">
                <a:solidFill>
                  <a:srgbClr val="0068AE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آشنایی با نرم افزار </a:t>
            </a:r>
            <a:r>
              <a:rPr lang="en-US" sz="2400" kern="0" dirty="0">
                <a:solidFill>
                  <a:srgbClr val="0068AE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WSA77</a:t>
            </a:r>
            <a:r>
              <a:rPr lang="fa-IR" sz="2400" kern="0" dirty="0">
                <a:solidFill>
                  <a:srgbClr val="0068AE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- ملحقات (فایضی،1386)</a:t>
            </a:r>
            <a:endParaRPr lang="en-US" sz="2400" kern="0" dirty="0">
              <a:solidFill>
                <a:srgbClr val="0068AE">
                  <a:lumMod val="50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Ripple 3">
    <a:dk1>
      <a:srgbClr val="008AE8"/>
    </a:dk1>
    <a:lt1>
      <a:srgbClr val="FFFFFF"/>
    </a:lt1>
    <a:dk2>
      <a:srgbClr val="0068AE"/>
    </a:dk2>
    <a:lt2>
      <a:srgbClr val="CCECFF"/>
    </a:lt2>
    <a:accent1>
      <a:srgbClr val="009999"/>
    </a:accent1>
    <a:accent2>
      <a:srgbClr val="0088E4"/>
    </a:accent2>
    <a:accent3>
      <a:srgbClr val="AAB9D3"/>
    </a:accent3>
    <a:accent4>
      <a:srgbClr val="DADADA"/>
    </a:accent4>
    <a:accent5>
      <a:srgbClr val="AACACA"/>
    </a:accent5>
    <a:accent6>
      <a:srgbClr val="007BCF"/>
    </a:accent6>
    <a:hlink>
      <a:srgbClr val="99FF99"/>
    </a:hlink>
    <a:folHlink>
      <a:srgbClr val="AFE1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1816</TotalTime>
  <Words>707</Words>
  <Application>Microsoft Office PowerPoint</Application>
  <PresentationFormat>On-screen Show (4:3)</PresentationFormat>
  <Paragraphs>159</Paragraphs>
  <Slides>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Ripple</vt:lpstr>
      <vt:lpstr>Default Design</vt:lpstr>
      <vt:lpstr>Chart</vt:lpstr>
      <vt:lpstr>بنام خدا</vt:lpstr>
      <vt:lpstr>PowerPoint Presentation</vt:lpstr>
      <vt:lpstr>شکل استاندارد فایل ورودی به نرم افزار</vt:lpstr>
      <vt:lpstr>PowerPoint Presentation</vt:lpstr>
      <vt:lpstr>PowerPoint Presentation</vt:lpstr>
      <vt:lpstr>PowerPoint Presentation</vt:lpstr>
      <vt:lpstr>اجرای نرم افزار</vt:lpstr>
      <vt:lpstr>فایل خروجی اصلی: خصوصیات جریان</vt:lpstr>
      <vt:lpstr>فایل خروجی: خصوصیات کاویتاسیون</vt:lpstr>
      <vt:lpstr>PowerPoint Presentation</vt:lpstr>
      <vt:lpstr>PowerPoint Presentation</vt:lpstr>
      <vt:lpstr>PowerPoint Presentation</vt:lpstr>
      <vt:lpstr>با تشکر از توجه شما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Fatema-NB</dc:creator>
  <cp:lastModifiedBy>Windows User</cp:lastModifiedBy>
  <cp:revision>182</cp:revision>
  <cp:lastPrinted>1601-01-01T00:00:00Z</cp:lastPrinted>
  <dcterms:created xsi:type="dcterms:W3CDTF">1601-01-01T00:00:00Z</dcterms:created>
  <dcterms:modified xsi:type="dcterms:W3CDTF">2020-06-23T06:56:55Z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