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318" r:id="rId2"/>
    <p:sldId id="289" r:id="rId3"/>
    <p:sldId id="290" r:id="rId4"/>
    <p:sldId id="304" r:id="rId5"/>
    <p:sldId id="291" r:id="rId6"/>
    <p:sldId id="305" r:id="rId7"/>
    <p:sldId id="292" r:id="rId8"/>
    <p:sldId id="293" r:id="rId9"/>
    <p:sldId id="306" r:id="rId10"/>
    <p:sldId id="294" r:id="rId11"/>
    <p:sldId id="267" r:id="rId12"/>
    <p:sldId id="303" r:id="rId13"/>
    <p:sldId id="283" r:id="rId14"/>
    <p:sldId id="307" r:id="rId15"/>
    <p:sldId id="284" r:id="rId16"/>
    <p:sldId id="308" r:id="rId17"/>
    <p:sldId id="285" r:id="rId18"/>
    <p:sldId id="309" r:id="rId19"/>
    <p:sldId id="268" r:id="rId20"/>
    <p:sldId id="277" r:id="rId21"/>
    <p:sldId id="310" r:id="rId22"/>
    <p:sldId id="278" r:id="rId23"/>
    <p:sldId id="269" r:id="rId24"/>
    <p:sldId id="279" r:id="rId25"/>
    <p:sldId id="311" r:id="rId26"/>
    <p:sldId id="280" r:id="rId27"/>
    <p:sldId id="281" r:id="rId28"/>
    <p:sldId id="312" r:id="rId29"/>
    <p:sldId id="282" r:id="rId30"/>
    <p:sldId id="270" r:id="rId31"/>
    <p:sldId id="297" r:id="rId32"/>
    <p:sldId id="313" r:id="rId33"/>
    <p:sldId id="298" r:id="rId34"/>
    <p:sldId id="299" r:id="rId35"/>
    <p:sldId id="300" r:id="rId36"/>
    <p:sldId id="314" r:id="rId37"/>
    <p:sldId id="271" r:id="rId38"/>
    <p:sldId id="296" r:id="rId39"/>
    <p:sldId id="272" r:id="rId40"/>
    <p:sldId id="273" r:id="rId41"/>
    <p:sldId id="286" r:id="rId42"/>
    <p:sldId id="315" r:id="rId43"/>
    <p:sldId id="274" r:id="rId44"/>
    <p:sldId id="301" r:id="rId45"/>
    <p:sldId id="302" r:id="rId46"/>
    <p:sldId id="317" r:id="rId47"/>
    <p:sldId id="275" r:id="rId48"/>
    <p:sldId id="316" r:id="rId4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47" autoAdjust="0"/>
    <p:restoredTop sz="94580" autoAdjust="0"/>
  </p:normalViewPr>
  <p:slideViewPr>
    <p:cSldViewPr>
      <p:cViewPr varScale="1">
        <p:scale>
          <a:sx n="60" d="100"/>
          <a:sy n="60" d="100"/>
        </p:scale>
        <p:origin x="1456" y="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5BFF4B7B-7306-481D-91BA-4DD53E1D26B1}" type="datetimeFigureOut">
              <a:rPr lang="fa-IR" smtClean="0"/>
              <a:t>06/02/1445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05E193-52F2-4D87-917A-E5AE796E130A}" type="slidenum">
              <a:rPr lang="fa-IR" smtClean="0"/>
              <a:t>‹#›</a:t>
            </a:fld>
            <a:endParaRPr lang="fa-IR"/>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FF4B7B-7306-481D-91BA-4DD53E1D26B1}" type="datetimeFigureOut">
              <a:rPr lang="fa-IR" smtClean="0"/>
              <a:t>06/02/1445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5BFF4B7B-7306-481D-91BA-4DD53E1D26B1}" type="datetimeFigureOut">
              <a:rPr lang="fa-IR" smtClean="0"/>
              <a:t>06/02/1445</a:t>
            </a:fld>
            <a:endParaRPr lang="fa-IR"/>
          </a:p>
        </p:txBody>
      </p:sp>
      <p:sp>
        <p:nvSpPr>
          <p:cNvPr id="91" name="Footer Placeholder 90"/>
          <p:cNvSpPr>
            <a:spLocks noGrp="1"/>
          </p:cNvSpPr>
          <p:nvPr>
            <p:ph type="ftr" sz="quarter" idx="11"/>
          </p:nvPr>
        </p:nvSpPr>
        <p:spPr/>
        <p:txBody>
          <a:bodyPr/>
          <a:lstStyle/>
          <a:p>
            <a:endParaRPr lang="fa-IR"/>
          </a:p>
        </p:txBody>
      </p:sp>
      <p:sp>
        <p:nvSpPr>
          <p:cNvPr id="92" name="Slide Number Placeholder 91"/>
          <p:cNvSpPr>
            <a:spLocks noGrp="1"/>
          </p:cNvSpPr>
          <p:nvPr>
            <p:ph type="sldNum" sz="quarter" idx="12"/>
          </p:nvPr>
        </p:nvSpPr>
        <p:spPr/>
        <p:txBody>
          <a:bodyPr/>
          <a:lstStyle/>
          <a:p>
            <a:fld id="{8105E193-52F2-4D87-917A-E5AE796E130A}"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FF4B7B-7306-481D-91BA-4DD53E1D26B1}" type="datetimeFigureOut">
              <a:rPr lang="fa-IR" smtClean="0"/>
              <a:t>06/02/1445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FF4B7B-7306-481D-91BA-4DD53E1D26B1}" type="datetimeFigureOut">
              <a:rPr lang="fa-IR" smtClean="0"/>
              <a:t>06/02/1445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FF4B7B-7306-481D-91BA-4DD53E1D26B1}" type="datetimeFigureOut">
              <a:rPr lang="fa-IR" smtClean="0"/>
              <a:t>06/02/1445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FF4B7B-7306-481D-91BA-4DD53E1D26B1}" type="datetimeFigureOut">
              <a:rPr lang="fa-IR" smtClean="0"/>
              <a:t>06/02/1445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FF4B7B-7306-481D-91BA-4DD53E1D26B1}" type="datetimeFigureOut">
              <a:rPr lang="fa-IR" smtClean="0"/>
              <a:t>06/02/1445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105E193-52F2-4D87-917A-E5AE796E130A}" type="slidenum">
              <a:rPr lang="fa-IR" smtClean="0"/>
              <a:t>‹#›</a:t>
            </a:fld>
            <a:endParaRPr lang="fa-IR"/>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5BFF4B7B-7306-481D-91BA-4DD53E1D26B1}" type="datetimeFigureOut">
              <a:rPr lang="fa-IR" smtClean="0"/>
              <a:t>06/02/1445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105E193-52F2-4D87-917A-E5AE796E130A}" type="slidenum">
              <a:rPr lang="fa-IR" smtClean="0"/>
              <a:t>‹#›</a:t>
            </a:fld>
            <a:endParaRPr lang="fa-IR"/>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FF4B7B-7306-481D-91BA-4DD53E1D26B1}" type="datetimeFigureOut">
              <a:rPr lang="fa-IR" smtClean="0"/>
              <a:t>06/02/1445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FF4B7B-7306-481D-91BA-4DD53E1D26B1}" type="datetimeFigureOut">
              <a:rPr lang="fa-IR" smtClean="0"/>
              <a:t>06/02/1445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05E193-52F2-4D87-917A-E5AE796E130A}"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sharpenSoften amount="-100000"/>
                    </a14:imgEffect>
                    <a14:imgEffect>
                      <a14:brightnessContrast bright="-56000"/>
                    </a14:imgEffect>
                  </a14:imgLayer>
                </a14:imgProps>
              </a:ext>
            </a:extLst>
          </a:blip>
          <a:srcRect/>
          <a:stretch>
            <a:fillRect t="-2000" b="-2000"/>
          </a:stretch>
        </a:blipFill>
        <a:effectLst/>
      </p:bgPr>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5BFF4B7B-7306-481D-91BA-4DD53E1D26B1}" type="datetimeFigureOut">
              <a:rPr lang="fa-IR" smtClean="0"/>
              <a:t>06/02/1445</a:t>
            </a:fld>
            <a:endParaRPr lang="fa-IR"/>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fa-IR"/>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8105E193-52F2-4D87-917A-E5AE796E130A}"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1"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r" defTabSz="914400" rtl="1"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r" defTabSz="914400" rtl="1"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r" defTabSz="914400" rtl="1"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r" defTabSz="914400" rtl="1"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r" defTabSz="914400" rtl="1"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r" defTabSz="914400" rtl="1"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r" defTabSz="914400" rtl="1"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r" defTabSz="914400" rtl="1"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r" defTabSz="914400" rtl="1"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924944"/>
            <a:ext cx="8229600" cy="1143000"/>
          </a:xfrm>
        </p:spPr>
        <p:txBody>
          <a:bodyPr>
            <a:normAutofit/>
          </a:bodyPr>
          <a:lstStyle/>
          <a:p>
            <a:pPr algn="ctr"/>
            <a:r>
              <a:rPr lang="fa-IR" sz="4800" dirty="0" smtClean="0">
                <a:effectLst>
                  <a:outerShdw blurRad="38100" dist="38100" dir="2700000" algn="tl">
                    <a:srgbClr val="000000">
                      <a:alpha val="43137"/>
                    </a:srgbClr>
                  </a:outerShdw>
                </a:effectLst>
                <a:cs typeface="B Titr" panose="00000700000000000000" pitchFamily="2" charset="-78"/>
              </a:rPr>
              <a:t>آشنایی با بیماری های قارچی پوست</a:t>
            </a:r>
            <a:endParaRPr lang="fa-IR" sz="4800" dirty="0">
              <a:effectLst>
                <a:outerShdw blurRad="38100" dist="38100" dir="2700000" algn="tl">
                  <a:srgbClr val="000000">
                    <a:alpha val="43137"/>
                  </a:srgbClr>
                </a:outerShdw>
              </a:effectLst>
              <a:cs typeface="B Titr" panose="00000700000000000000" pitchFamily="2" charset="-78"/>
            </a:endParaRPr>
          </a:p>
        </p:txBody>
      </p:sp>
    </p:spTree>
    <p:extLst>
      <p:ext uri="{BB962C8B-B14F-4D97-AF65-F5344CB8AC3E}">
        <p14:creationId xmlns:p14="http://schemas.microsoft.com/office/powerpoint/2010/main" val="16201630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55576" y="2420888"/>
            <a:ext cx="7848872" cy="2677656"/>
          </a:xfrm>
          <a:prstGeom prst="rect">
            <a:avLst/>
          </a:prstGeom>
          <a:noFill/>
        </p:spPr>
        <p:txBody>
          <a:bodyPr wrap="square" rtlCol="1">
            <a:spAutoFit/>
          </a:bodyPr>
          <a:lstStyle/>
          <a:p>
            <a:r>
              <a:rPr lang="fa-IR" sz="2400" dirty="0">
                <a:cs typeface="B Nazanin" pitchFamily="2" charset="-78"/>
              </a:rPr>
              <a:t>اهداف آموزشي</a:t>
            </a:r>
            <a:r>
              <a:rPr lang="fa-IR" sz="2400" dirty="0" smtClean="0">
                <a:cs typeface="B Nazanin" pitchFamily="2" charset="-78"/>
              </a:rPr>
              <a:t>:</a:t>
            </a:r>
          </a:p>
          <a:p>
            <a:r>
              <a:rPr lang="fa-IR" sz="2400" b="1" dirty="0" smtClean="0">
                <a:cs typeface="B Nazanin" pitchFamily="2" charset="-78"/>
              </a:rPr>
              <a:t>انتظار می رود دانشجویان عزیز بعد از دیدن این پاورپونت بتوانند.</a:t>
            </a:r>
            <a:endParaRPr lang="fa-IR" sz="2400" b="1" dirty="0">
              <a:cs typeface="B Nazanin" pitchFamily="2" charset="-78"/>
            </a:endParaRPr>
          </a:p>
          <a:p>
            <a:r>
              <a:rPr lang="fa-IR" sz="2400" b="1" dirty="0" smtClean="0">
                <a:cs typeface="B Nazanin" pitchFamily="2" charset="-78"/>
              </a:rPr>
              <a:t>1)عوامل </a:t>
            </a:r>
            <a:r>
              <a:rPr lang="fa-IR" sz="2400" b="1" dirty="0">
                <a:cs typeface="B Nazanin" pitchFamily="2" charset="-78"/>
              </a:rPr>
              <a:t>مساعد کننده در ابتلا به بيماري قارچي پوست را نام ببرند</a:t>
            </a:r>
            <a:r>
              <a:rPr lang="fa-IR" sz="2400" b="1" dirty="0" smtClean="0">
                <a:cs typeface="B Nazanin" pitchFamily="2" charset="-78"/>
              </a:rPr>
              <a:t>.</a:t>
            </a:r>
          </a:p>
          <a:p>
            <a:endParaRPr lang="fa-IR" sz="2400" b="1" dirty="0">
              <a:cs typeface="B Nazanin" pitchFamily="2" charset="-78"/>
            </a:endParaRPr>
          </a:p>
          <a:p>
            <a:r>
              <a:rPr lang="fa-IR" sz="2400" b="1" dirty="0">
                <a:cs typeface="B Nazanin" pitchFamily="2" charset="-78"/>
              </a:rPr>
              <a:t>2)انواع بيمار يهاي قارچي پوست را بيان نمايند</a:t>
            </a:r>
            <a:r>
              <a:rPr lang="fa-IR" sz="2400" b="1" dirty="0" smtClean="0">
                <a:cs typeface="B Nazanin" pitchFamily="2" charset="-78"/>
              </a:rPr>
              <a:t>.</a:t>
            </a:r>
          </a:p>
          <a:p>
            <a:endParaRPr lang="fa-IR" sz="2400" b="1" dirty="0">
              <a:cs typeface="B Nazanin" pitchFamily="2" charset="-78"/>
            </a:endParaRPr>
          </a:p>
          <a:p>
            <a:r>
              <a:rPr lang="fa-IR" sz="2400" b="1" dirty="0">
                <a:cs typeface="B Nazanin" pitchFamily="2" charset="-78"/>
              </a:rPr>
              <a:t>3)راههاي پيشگيري از بيماري قارچي پوست را فهرست کنند.</a:t>
            </a:r>
          </a:p>
        </p:txBody>
      </p:sp>
      <p:sp>
        <p:nvSpPr>
          <p:cNvPr id="3" name="TextBox 2"/>
          <p:cNvSpPr txBox="1"/>
          <p:nvPr/>
        </p:nvSpPr>
        <p:spPr>
          <a:xfrm>
            <a:off x="3923928" y="1057091"/>
            <a:ext cx="4680520" cy="584775"/>
          </a:xfrm>
          <a:prstGeom prst="rect">
            <a:avLst/>
          </a:prstGeom>
          <a:noFill/>
        </p:spPr>
        <p:txBody>
          <a:bodyPr wrap="square" rtlCol="1">
            <a:spAutoFit/>
          </a:bodyPr>
          <a:lstStyle/>
          <a:p>
            <a:r>
              <a:rPr lang="fa-IR" sz="3200" b="1" dirty="0">
                <a:cs typeface="B Nazanin" pitchFamily="2" charset="-78"/>
              </a:rPr>
              <a:t>بيماريهاي قارچي پوست</a:t>
            </a:r>
          </a:p>
        </p:txBody>
      </p:sp>
    </p:spTree>
    <p:extLst>
      <p:ext uri="{BB962C8B-B14F-4D97-AF65-F5344CB8AC3E}">
        <p14:creationId xmlns:p14="http://schemas.microsoft.com/office/powerpoint/2010/main" val="2641015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1052736"/>
            <a:ext cx="8136904" cy="4154984"/>
          </a:xfrm>
          <a:prstGeom prst="rect">
            <a:avLst/>
          </a:prstGeom>
          <a:noFill/>
        </p:spPr>
        <p:txBody>
          <a:bodyPr wrap="square" rtlCol="1">
            <a:spAutoFit/>
          </a:bodyPr>
          <a:lstStyle/>
          <a:p>
            <a:pPr algn="justLow"/>
            <a:r>
              <a:rPr lang="fa-IR" sz="2400" b="1" dirty="0">
                <a:solidFill>
                  <a:srgbClr val="FF0000"/>
                </a:solidFill>
                <a:cs typeface="B Nazanin" pitchFamily="2" charset="-78"/>
              </a:rPr>
              <a:t>مقدمه</a:t>
            </a:r>
            <a:r>
              <a:rPr lang="fa-IR" sz="2400" b="1" dirty="0" smtClean="0">
                <a:solidFill>
                  <a:srgbClr val="FF0000"/>
                </a:solidFill>
                <a:cs typeface="B Nazanin" pitchFamily="2" charset="-78"/>
              </a:rPr>
              <a:t>:</a:t>
            </a:r>
          </a:p>
          <a:p>
            <a:pPr algn="justLow"/>
            <a:endParaRPr lang="fa-IR" sz="2400" b="1" dirty="0" smtClean="0">
              <a:solidFill>
                <a:srgbClr val="FF0000"/>
              </a:solidFill>
              <a:cs typeface="B Nazanin" pitchFamily="2" charset="-78"/>
            </a:endParaRPr>
          </a:p>
          <a:p>
            <a:pPr algn="justLow"/>
            <a:r>
              <a:rPr lang="fa-IR" sz="2400" b="1" dirty="0" smtClean="0">
                <a:cs typeface="B Nazanin" pitchFamily="2" charset="-78"/>
              </a:rPr>
              <a:t>قارچها </a:t>
            </a:r>
            <a:r>
              <a:rPr lang="fa-IR" sz="2400" b="1" dirty="0">
                <a:cs typeface="B Nazanin" pitchFamily="2" charset="-78"/>
              </a:rPr>
              <a:t>جزو گياهان محسوب مي شوند ،ولي فاقد اجزاي گياه مثل ريشه ،ساقه،گل وغيره هستند؛به عفونتهايي که بر اثر رشد ونمو قارچهاي ميکروسکوپي در انسان و حيوان ايجاد مي شود بيماريهاي قارچي مي گو يند وبه ضايعاتي که توسط قارچها در نسوج کراتين دار پوست ،ناخن و موايجاد مي گردد بيماري قارچي پوست گفته مي شود .پوست دستگاه پوششي بدن محسوب مي شود وبا دارا بودن سطح متوسطي حدود 2متر مربع ،يکي از بزرگترين اعضاي بدن است .بخشهاي ديگر اين دستگاه مو،ناخن و غشاي مخاطي هستند.پوست متشکل از دو لايه اصلي است؛فوقاني ترين لايه آن روپوست(اپيدرم )بوده که سطح پوست را تشکيل مي </a:t>
            </a:r>
            <a:r>
              <a:rPr lang="fa-IR" sz="2400" b="1" dirty="0" smtClean="0">
                <a:cs typeface="B Nazanin" pitchFamily="2" charset="-78"/>
              </a:rPr>
              <a:t>دهد</a:t>
            </a:r>
            <a:endParaRPr lang="fa-IR" sz="2400" b="1" dirty="0">
              <a:cs typeface="B Nazanin" pitchFamily="2" charset="-78"/>
            </a:endParaRPr>
          </a:p>
        </p:txBody>
      </p:sp>
    </p:spTree>
    <p:extLst>
      <p:ext uri="{BB962C8B-B14F-4D97-AF65-F5344CB8AC3E}">
        <p14:creationId xmlns:p14="http://schemas.microsoft.com/office/powerpoint/2010/main" val="8588364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827584" y="1268760"/>
            <a:ext cx="7704856" cy="4154984"/>
          </a:xfrm>
          <a:prstGeom prst="rect">
            <a:avLst/>
          </a:prstGeom>
          <a:noFill/>
        </p:spPr>
        <p:txBody>
          <a:bodyPr wrap="square" rtlCol="1">
            <a:spAutoFit/>
          </a:bodyPr>
          <a:lstStyle/>
          <a:p>
            <a:pPr lvl="0" algn="justLow"/>
            <a:r>
              <a:rPr lang="fa-IR" sz="2400" b="1" dirty="0" smtClean="0">
                <a:solidFill>
                  <a:prstClr val="white"/>
                </a:solidFill>
                <a:cs typeface="B Nazanin" pitchFamily="2" charset="-78"/>
              </a:rPr>
              <a:t>و متشکل </a:t>
            </a:r>
            <a:r>
              <a:rPr lang="fa-IR" sz="2400" b="1" dirty="0">
                <a:solidFill>
                  <a:prstClr val="white"/>
                </a:solidFill>
                <a:cs typeface="B Nazanin" pitchFamily="2" charset="-78"/>
              </a:rPr>
              <a:t>از سلولهاي مرده است به طوري که هر فرد حدود 30هزار عدد از اين سلولها درهر دقيقه ريزش مي کنند.با اين وجود سلولهاي زنده پوست هميشه درقسمت زيرين تر روپوست توليد شده تا جايگزين اين سلولها شوند .درزير روي پوست،ميان پوست(درم)قرار گرفته که حاوي عروق خوني ،انتهاهاي عصبي وغدد مي باشد.لايه اي از چربي در زير درم قرار مي گيرد وبه عنوان يک عايق ،ضربه گير ومنبع انرژي عمل مي کند .پوست يک سد دفاعي کاملاً مؤثر در برابر ميکروارگانيسمها ومواد مضر ايجاد مي کند ،اما اين سد زماني بيشترين تأثير را دارد که سطح آن دست نخورده باقي ماند.زخمها ممکن است عفوني شوند وبه باکتريها وقارچها يي که بعضي از آنها در سطح پوست زندگي مي کنند اجازه عبور از اين سد دفاعي را بدهند که از جمله آن کچلي و عفونت قارچي پوست است.</a:t>
            </a:r>
          </a:p>
        </p:txBody>
      </p:sp>
    </p:spTree>
    <p:extLst>
      <p:ext uri="{BB962C8B-B14F-4D97-AF65-F5344CB8AC3E}">
        <p14:creationId xmlns:p14="http://schemas.microsoft.com/office/powerpoint/2010/main" val="175993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50231" y="1412776"/>
            <a:ext cx="8280920" cy="3785652"/>
          </a:xfrm>
          <a:prstGeom prst="rect">
            <a:avLst/>
          </a:prstGeom>
          <a:noFill/>
        </p:spPr>
        <p:txBody>
          <a:bodyPr wrap="square" rtlCol="1">
            <a:spAutoFit/>
          </a:bodyPr>
          <a:lstStyle/>
          <a:p>
            <a:pPr algn="justLow"/>
            <a:r>
              <a:rPr lang="fa-IR" sz="2400" b="1" dirty="0" smtClean="0">
                <a:solidFill>
                  <a:srgbClr val="FF0000"/>
                </a:solidFill>
                <a:cs typeface="B Nazanin" pitchFamily="2" charset="-78"/>
              </a:rPr>
              <a:t>چکیده :</a:t>
            </a:r>
          </a:p>
          <a:p>
            <a:pPr algn="justLow"/>
            <a:endParaRPr lang="fa-IR" sz="2400" b="1" dirty="0">
              <a:solidFill>
                <a:srgbClr val="FF0000"/>
              </a:solidFill>
              <a:cs typeface="B Nazanin" pitchFamily="2" charset="-78"/>
            </a:endParaRPr>
          </a:p>
          <a:p>
            <a:pPr algn="justLow"/>
            <a:r>
              <a:rPr lang="fa-IR" sz="2400" b="1" dirty="0">
                <a:cs typeface="B Nazanin" pitchFamily="2" charset="-78"/>
              </a:rPr>
              <a:t>بيماري هاي قارچي پوست دسته اي از بيماري هاي عفوني پوست هستند که معمولا در فصل گرم سال به دليل تشديد تعريق،شيوع بيشتري دارند،بنابراين يکي از راههاي پيشگيري از بيماريهاي قارچي ،کنترل تعريق وتماس کم بار با رطوبت زياد مي باشد.قارچ هاي شايع پوستي معمولا باعث درگيري لايه هاي سطحي پوست مي شوند وبه قسمتهاي عمقي گسترش پيدا نمي کنندوبه شکل هاي مختلفي تظاهر پيدا مي کنند که پزشک معالج برحسب علايم باليني وآزمايش قارچ ،مي تواند اين بيماري ها را به راحتي تشخيص دهد.در ناحيه سر،اين ضايعات باعث ريزش مو به صورت لکه اي وپوسته ريزي سر مي شوند</a:t>
            </a:r>
            <a:r>
              <a:rPr lang="fa-IR" sz="2400" b="1" dirty="0" smtClean="0">
                <a:cs typeface="B Nazanin" pitchFamily="2" charset="-78"/>
              </a:rPr>
              <a:t>.</a:t>
            </a:r>
            <a:endParaRPr lang="fa-IR" sz="2400" b="1" dirty="0">
              <a:cs typeface="B Nazanin" pitchFamily="2" charset="-78"/>
            </a:endParaRPr>
          </a:p>
        </p:txBody>
      </p:sp>
    </p:spTree>
    <p:extLst>
      <p:ext uri="{BB962C8B-B14F-4D97-AF65-F5344CB8AC3E}">
        <p14:creationId xmlns:p14="http://schemas.microsoft.com/office/powerpoint/2010/main" val="2783961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1484784"/>
            <a:ext cx="7992888" cy="3785652"/>
          </a:xfrm>
          <a:prstGeom prst="rect">
            <a:avLst/>
          </a:prstGeom>
          <a:noFill/>
        </p:spPr>
        <p:txBody>
          <a:bodyPr wrap="square" rtlCol="1">
            <a:spAutoFit/>
          </a:bodyPr>
          <a:lstStyle/>
          <a:p>
            <a:pPr lvl="0" algn="justLow"/>
            <a:r>
              <a:rPr lang="fa-IR" sz="2400" b="1" dirty="0">
                <a:solidFill>
                  <a:prstClr val="white"/>
                </a:solidFill>
                <a:cs typeface="B Nazanin" pitchFamily="2" charset="-78"/>
              </a:rPr>
              <a:t>درناحيه بدن،اين ضايعات قرمز ،حلقوي ،مسطح ،پوسته دار وداراي حاشيه مشخص هستند.درناحيه ريش ،اين ضايعات باعث تشکيل نواحي خارش دار وپوسته دار درزير موهاي ريش مي شوند .در ناحيه پا ،اين ضايعات به صورت بثورات پوسته دار خيس -که گاهي تاول دار و خارش دار هستند -بروز مي کنند.در ناحيه ناخن ها ،اين عفونت باعث ضخيم شدن ،زرد و کور شدن ناخن ها همراه دلمه بستن لبه آزاد ناخن ها مي شودکه علل عفونت قارچي بايک يا چند نوع قارچ از پنج نوع قارچ سبب بيماري هستند.عوامل افزايش دهنده خطر ابتلا به بيماريهاي قارچي پوست شامل زندگي در جمعيت زياد،تماس با حيوانات آلوده ،ضعف دستگاه ايمني ناشي از بيماري ها يا مصرف برخي داروها مي باشند که موجب ايجاد رطوبت وساييدگي مزمن پوست مي شود.</a:t>
            </a:r>
          </a:p>
        </p:txBody>
      </p:sp>
    </p:spTree>
    <p:extLst>
      <p:ext uri="{BB962C8B-B14F-4D97-AF65-F5344CB8AC3E}">
        <p14:creationId xmlns:p14="http://schemas.microsoft.com/office/powerpoint/2010/main" val="8658704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79512" y="764704"/>
            <a:ext cx="7920880" cy="4893647"/>
          </a:xfrm>
          <a:prstGeom prst="rect">
            <a:avLst/>
          </a:prstGeom>
          <a:noFill/>
        </p:spPr>
        <p:txBody>
          <a:bodyPr wrap="square" rtlCol="1">
            <a:spAutoFit/>
          </a:bodyPr>
          <a:lstStyle/>
          <a:p>
            <a:pPr algn="justLow"/>
            <a:r>
              <a:rPr lang="fa-IR" sz="2400" b="1" dirty="0">
                <a:solidFill>
                  <a:srgbClr val="FF0000"/>
                </a:solidFill>
                <a:cs typeface="B Nazanin" pitchFamily="2" charset="-78"/>
              </a:rPr>
              <a:t>شرح و جزئيات </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عفونت قارچي پوست از طريق تماس فرد به فرد يا تماس با اشياي آلوده نظير حوله ،کفش يا حمام منتقل مي شود.کچلي ممکن است ناحيه سر ،بدن ،کشاله ران ،ناخن ها ،پا وريش را درگير سازد .اين بيماري هم در کودکان وهم در بزرگسالان ديده مي شودودرجنس مذکر شايعتر است.</a:t>
            </a:r>
          </a:p>
          <a:p>
            <a:pPr algn="justLow"/>
            <a:endParaRPr lang="fa-IR" sz="2400" b="1" dirty="0">
              <a:cs typeface="B Nazanin" pitchFamily="2" charset="-78"/>
            </a:endParaRPr>
          </a:p>
          <a:p>
            <a:pPr algn="justLow"/>
            <a:r>
              <a:rPr lang="fa-IR" sz="2400" b="1" dirty="0">
                <a:solidFill>
                  <a:srgbClr val="FF0000"/>
                </a:solidFill>
                <a:cs typeface="B Nazanin" pitchFamily="2" charset="-78"/>
              </a:rPr>
              <a:t>انواع عفونت قارچي پوست شامل</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1)کچلي </a:t>
            </a:r>
            <a:r>
              <a:rPr lang="fa-IR" sz="2400" b="1" dirty="0" smtClean="0">
                <a:cs typeface="B Nazanin" pitchFamily="2" charset="-78"/>
              </a:rPr>
              <a:t>سر و ريش</a:t>
            </a:r>
            <a:endParaRPr lang="fa-IR" sz="2400" b="1" dirty="0">
              <a:cs typeface="B Nazanin" pitchFamily="2" charset="-78"/>
            </a:endParaRPr>
          </a:p>
          <a:p>
            <a:pPr algn="justLow"/>
            <a:r>
              <a:rPr lang="fa-IR" sz="2400" b="1" dirty="0">
                <a:cs typeface="B Nazanin" pitchFamily="2" charset="-78"/>
              </a:rPr>
              <a:t>2)کچلي ناخن</a:t>
            </a:r>
          </a:p>
          <a:p>
            <a:pPr algn="justLow"/>
            <a:r>
              <a:rPr lang="fa-IR" sz="2400" b="1" dirty="0">
                <a:cs typeface="B Nazanin" pitchFamily="2" charset="-78"/>
              </a:rPr>
              <a:t>3)کچلي بدن</a:t>
            </a:r>
          </a:p>
          <a:p>
            <a:pPr algn="justLow"/>
            <a:r>
              <a:rPr lang="fa-IR" sz="2400" b="1" dirty="0">
                <a:cs typeface="B Nazanin" pitchFamily="2" charset="-78"/>
              </a:rPr>
              <a:t>4)کچلي پاها</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2358" y="3241071"/>
            <a:ext cx="3168352" cy="3201471"/>
          </a:xfrm>
          <a:prstGeom prst="rect">
            <a:avLst/>
          </a:prstGeom>
        </p:spPr>
      </p:pic>
    </p:spTree>
    <p:extLst>
      <p:ext uri="{BB962C8B-B14F-4D97-AF65-F5344CB8AC3E}">
        <p14:creationId xmlns:p14="http://schemas.microsoft.com/office/powerpoint/2010/main" val="3593497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55576" y="620688"/>
            <a:ext cx="7704856" cy="5262979"/>
          </a:xfrm>
          <a:prstGeom prst="rect">
            <a:avLst/>
          </a:prstGeom>
          <a:noFill/>
        </p:spPr>
        <p:txBody>
          <a:bodyPr wrap="square" rtlCol="1">
            <a:spAutoFit/>
          </a:bodyPr>
          <a:lstStyle/>
          <a:p>
            <a:pPr algn="justLow"/>
            <a:r>
              <a:rPr lang="fa-IR" sz="2400" b="1" dirty="0">
                <a:solidFill>
                  <a:srgbClr val="003300"/>
                </a:solidFill>
                <a:cs typeface="B Nazanin" pitchFamily="2" charset="-78"/>
              </a:rPr>
              <a:t>علايم </a:t>
            </a:r>
            <a:r>
              <a:rPr lang="fa-IR" sz="2400" b="1" dirty="0" smtClean="0">
                <a:solidFill>
                  <a:srgbClr val="003300"/>
                </a:solidFill>
                <a:cs typeface="B Nazanin" pitchFamily="2" charset="-78"/>
              </a:rPr>
              <a:t>شايع:</a:t>
            </a:r>
          </a:p>
          <a:p>
            <a:pPr algn="justLow"/>
            <a:endParaRPr lang="fa-IR" sz="2400" b="1" dirty="0">
              <a:solidFill>
                <a:srgbClr val="003300"/>
              </a:solidFill>
              <a:cs typeface="B Nazanin" pitchFamily="2" charset="-78"/>
            </a:endParaRPr>
          </a:p>
          <a:p>
            <a:pPr algn="justLow"/>
            <a:r>
              <a:rPr lang="fa-IR" sz="2400" b="1" dirty="0">
                <a:solidFill>
                  <a:srgbClr val="FF0000"/>
                </a:solidFill>
                <a:cs typeface="B Nazanin" pitchFamily="2" charset="-78"/>
              </a:rPr>
              <a:t>ضايعاتي که گاهي خارش دار بوده وخصوصيات آنها عبارتنداز</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عفونتهاي قارچي ناحيه ريش به صورت ضايعات التهابي ترشح دار و عفونتهاي قارچي بدن به صورت ضايعات قرمز گرد وحلقوي شکل که معمولا مرکز اين حلقه ها سالم است.قارچ ها مي توانند حتي ناخن ها ي دست وپا وناحيه کشاله ران رادرگير کنند.درناخن عفونتهاي قارچي به صورت ضخيم شدن ناخن وتغيير رنگ ناخن تظاهر مي کندوشايد طولاني ترين دوره درماني براي قارچ هاي پوستي مربوط به قارچ ناخن باشد.دسته ديگري از قارچ ها ي پوستي عفونتهاي برفک در بچه ها مي باشد که به صورت لکه هاي سفيد در مخاط دهان وزبان ديده مي شود ودر بالغين اين دسته عفونتها به صورت دانه هاي چرکي در نواحي مختلف بخصوص در چين ها نظير کشاله ران وزير بغل نمود مي کند</a:t>
            </a:r>
            <a:r>
              <a:rPr lang="fa-IR" sz="2400" b="1" dirty="0" smtClean="0">
                <a:cs typeface="B Nazanin" pitchFamily="2" charset="-78"/>
              </a:rPr>
              <a:t>.</a:t>
            </a:r>
            <a:endParaRPr lang="fa-IR" sz="2400" b="1" dirty="0">
              <a:cs typeface="B Nazanin" pitchFamily="2" charset="-78"/>
            </a:endParaRPr>
          </a:p>
        </p:txBody>
      </p:sp>
    </p:spTree>
    <p:extLst>
      <p:ext uri="{BB962C8B-B14F-4D97-AF65-F5344CB8AC3E}">
        <p14:creationId xmlns:p14="http://schemas.microsoft.com/office/powerpoint/2010/main" val="42455101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67544" y="980728"/>
            <a:ext cx="8352928" cy="4154984"/>
          </a:xfrm>
          <a:prstGeom prst="rect">
            <a:avLst/>
          </a:prstGeom>
          <a:noFill/>
        </p:spPr>
        <p:txBody>
          <a:bodyPr wrap="square" rtlCol="1">
            <a:spAutoFit/>
          </a:bodyPr>
          <a:lstStyle/>
          <a:p>
            <a:pPr lvl="0" algn="justLow"/>
            <a:r>
              <a:rPr lang="fa-IR" sz="2400" b="1" dirty="0">
                <a:solidFill>
                  <a:prstClr val="white"/>
                </a:solidFill>
                <a:cs typeface="B Nazanin" pitchFamily="2" charset="-78"/>
              </a:rPr>
              <a:t>معمولاً بيشتر عفونتها ي سطحي قارچي پوست در صورتي که تشخيص درستي داده شوند درمان راحت و سريعي دارندودر غير اين صورت اگر تشخيص درست نباشد ،ممکن است بيمار مدتها تحت درمانهاي غلط قرار گيرد</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smtClean="0">
                <a:solidFill>
                  <a:srgbClr val="FF0000"/>
                </a:solidFill>
                <a:cs typeface="B Nazanin" pitchFamily="2" charset="-78"/>
              </a:rPr>
              <a:t>تشخيص:</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تشخيص بيماري ممکن است شامل بررسي ميکرو سکوپي از تراشه هاي پوستي گرفته شده از ضايعات در محلول هيدروکسيد پتاسيم،کشت آزمايشگاهي اين تراشه هاي پوستي و مشاهده ضايعات پوستي ناحيه سر بالامپ ماوراي بنفش (لامپ وود)باشد.</a:t>
            </a:r>
          </a:p>
          <a:p>
            <a:pPr lvl="0" algn="justLow"/>
            <a:endParaRPr lang="fa-IR" sz="2400" b="1" dirty="0">
              <a:solidFill>
                <a:prstClr val="white"/>
              </a:solidFill>
              <a:cs typeface="B Nazanin" pitchFamily="2" charset="-78"/>
            </a:endParaRPr>
          </a:p>
        </p:txBody>
      </p:sp>
    </p:spTree>
    <p:extLst>
      <p:ext uri="{BB962C8B-B14F-4D97-AF65-F5344CB8AC3E}">
        <p14:creationId xmlns:p14="http://schemas.microsoft.com/office/powerpoint/2010/main" val="4656055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476672"/>
            <a:ext cx="8064896" cy="5940088"/>
          </a:xfrm>
          <a:prstGeom prst="rect">
            <a:avLst/>
          </a:prstGeom>
          <a:noFill/>
        </p:spPr>
        <p:txBody>
          <a:bodyPr wrap="square" rtlCol="1">
            <a:spAutoFit/>
          </a:bodyPr>
          <a:lstStyle/>
          <a:p>
            <a:pPr algn="justLow"/>
            <a:endParaRPr lang="fa-IR" sz="2000" b="1" dirty="0">
              <a:cs typeface="B Nazanin" pitchFamily="2" charset="-78"/>
            </a:endParaRPr>
          </a:p>
          <a:p>
            <a:pPr algn="justLow"/>
            <a:r>
              <a:rPr lang="fa-IR" sz="2400" b="1" dirty="0">
                <a:solidFill>
                  <a:srgbClr val="FF0000"/>
                </a:solidFill>
                <a:cs typeface="B Nazanin" pitchFamily="2" charset="-78"/>
              </a:rPr>
              <a:t>درمان</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1)استفاده ا ز ترکبيات موضعي</a:t>
            </a:r>
          </a:p>
          <a:p>
            <a:pPr algn="justLow"/>
            <a:r>
              <a:rPr lang="fa-IR" sz="2400" b="1" dirty="0">
                <a:cs typeface="B Nazanin" pitchFamily="2" charset="-78"/>
              </a:rPr>
              <a:t>2)شستشوي همه لباسها ،حوله ها ولباس هاي خواب در تماس با ضايعات پوستي</a:t>
            </a:r>
          </a:p>
          <a:p>
            <a:pPr algn="justLow"/>
            <a:r>
              <a:rPr lang="fa-IR" sz="2400" b="1" dirty="0">
                <a:cs typeface="B Nazanin" pitchFamily="2" charset="-78"/>
              </a:rPr>
              <a:t>3)خشک نگه داشتن پوست</a:t>
            </a:r>
          </a:p>
          <a:p>
            <a:pPr algn="justLow"/>
            <a:r>
              <a:rPr lang="fa-IR" sz="2400" b="1" dirty="0">
                <a:cs typeface="B Nazanin" pitchFamily="2" charset="-78"/>
              </a:rPr>
              <a:t>4)اگر ضايعات قرمز،متورم وترشح دار هستند ،از کمپرس آب نمک (يک قاشق چايخوري نمک در250سي سي آب)چهاربار درروز به مدت 2تا3روز قبل از شروع داروهاي ضد قارچ موضعي استفاده شود.</a:t>
            </a:r>
          </a:p>
          <a:p>
            <a:pPr algn="justLow"/>
            <a:r>
              <a:rPr lang="fa-IR" sz="2400" b="1" dirty="0">
                <a:cs typeface="B Nazanin" pitchFamily="2" charset="-78"/>
              </a:rPr>
              <a:t>5)شستشوي هر روز موها با شامپوها براي ضايعات ناحيه سر</a:t>
            </a:r>
          </a:p>
          <a:p>
            <a:pPr algn="justLow"/>
            <a:r>
              <a:rPr lang="fa-IR" sz="2400" b="1" dirty="0">
                <a:cs typeface="B Nazanin" pitchFamily="2" charset="-78"/>
              </a:rPr>
              <a:t>6)استفاده ازداروهاي ضد قارچ موضعي به شکل کرم،پماد يا محلول .</a:t>
            </a:r>
          </a:p>
          <a:p>
            <a:pPr algn="justLow"/>
            <a:r>
              <a:rPr lang="fa-IR" sz="2400" b="1" dirty="0">
                <a:cs typeface="B Nazanin" pitchFamily="2" charset="-78"/>
              </a:rPr>
              <a:t>درمان ممکن است مدتي پس از برطرف شدن علايم ادامه يابدتا عفونت ريشه کن واز عود بيماري پيشگيري شود.اين عفونت معمولا با درمان ،قابل علاج است ،بهبود آن بسته به محل درگيري ممکن است هفته ها تا ماه ها به طول انجامد .عود عفونت شايع بوده ودر 20درصد موارد بيماري مزمن مي شود.</a:t>
            </a:r>
          </a:p>
        </p:txBody>
      </p:sp>
    </p:spTree>
    <p:extLst>
      <p:ext uri="{BB962C8B-B14F-4D97-AF65-F5344CB8AC3E}">
        <p14:creationId xmlns:p14="http://schemas.microsoft.com/office/powerpoint/2010/main" val="33036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95536" y="1923095"/>
            <a:ext cx="8424936" cy="2246769"/>
          </a:xfrm>
          <a:prstGeom prst="rect">
            <a:avLst/>
          </a:prstGeom>
          <a:noFill/>
        </p:spPr>
        <p:txBody>
          <a:bodyPr wrap="square" rtlCol="1">
            <a:spAutoFit/>
          </a:bodyPr>
          <a:lstStyle/>
          <a:p>
            <a:r>
              <a:rPr lang="fa-IR" sz="2400" b="1" dirty="0" smtClean="0">
                <a:solidFill>
                  <a:srgbClr val="FF0000"/>
                </a:solidFill>
                <a:cs typeface="B Nazanin" pitchFamily="2" charset="-78"/>
              </a:rPr>
              <a:t>8 نوع عفونت قارچی پوست:</a:t>
            </a:r>
          </a:p>
          <a:p>
            <a:endParaRPr lang="fa-IR" sz="2400" b="1" dirty="0" smtClean="0">
              <a:cs typeface="B Nazanin" pitchFamily="2" charset="-78"/>
            </a:endParaRPr>
          </a:p>
          <a:p>
            <a:r>
              <a:rPr lang="fa-IR" sz="2400" b="1" dirty="0" smtClean="0">
                <a:cs typeface="B Nazanin" pitchFamily="2" charset="-78"/>
              </a:rPr>
              <a:t>در مناطقی از بدن که گرم و مرطوب هستند، عفونت قارچی پوست دیده می شود. این بیماری به شدت مسری است. انسان و حیوان و اشیای آلوده می توانند این بیماری را منتقل کنند. لذا باید احتیاط لازم را به کار برد.</a:t>
            </a:r>
          </a:p>
          <a:p>
            <a:endParaRPr lang="fa-IR" sz="2000" b="1" dirty="0" smtClean="0">
              <a:cs typeface="B Nazanin" pitchFamily="2" charset="-78"/>
            </a:endParaRPr>
          </a:p>
        </p:txBody>
      </p:sp>
    </p:spTree>
    <p:extLst>
      <p:ext uri="{BB962C8B-B14F-4D97-AF65-F5344CB8AC3E}">
        <p14:creationId xmlns:p14="http://schemas.microsoft.com/office/powerpoint/2010/main" val="33892442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067945" y="476672"/>
            <a:ext cx="4688776" cy="6186309"/>
          </a:xfrm>
          <a:prstGeom prst="rect">
            <a:avLst/>
          </a:prstGeom>
          <a:noFill/>
        </p:spPr>
        <p:txBody>
          <a:bodyPr wrap="square" rtlCol="1">
            <a:spAutoFit/>
          </a:bodyPr>
          <a:lstStyle/>
          <a:p>
            <a:pPr lvl="0"/>
            <a:r>
              <a:rPr lang="fa-IR" sz="2400" b="1" dirty="0">
                <a:solidFill>
                  <a:srgbClr val="FF0000"/>
                </a:solidFill>
                <a:cs typeface="B Nazanin" pitchFamily="2" charset="-78"/>
              </a:rPr>
              <a:t>عفونت قارچی پوست</a:t>
            </a:r>
          </a:p>
          <a:p>
            <a:pPr lvl="0"/>
            <a:endParaRPr lang="fa-IR" sz="2000" b="1" dirty="0">
              <a:solidFill>
                <a:prstClr val="white"/>
              </a:solidFill>
              <a:cs typeface="B Nazanin" pitchFamily="2" charset="-78"/>
            </a:endParaRPr>
          </a:p>
          <a:p>
            <a:pPr lvl="0"/>
            <a:r>
              <a:rPr lang="fa-IR" sz="2400" b="1" dirty="0">
                <a:cs typeface="B Nazanin" pitchFamily="2" charset="-78"/>
              </a:rPr>
              <a:t>1- عفونت قارچی </a:t>
            </a:r>
            <a:r>
              <a:rPr lang="en-US" sz="2400" b="1" dirty="0" err="1">
                <a:cs typeface="B Nazanin" pitchFamily="2" charset="-78"/>
              </a:rPr>
              <a:t>Corporis</a:t>
            </a:r>
            <a:endParaRPr lang="en-US" sz="2400" b="1" dirty="0">
              <a:cs typeface="B Nazanin" pitchFamily="2" charset="-78"/>
            </a:endParaRPr>
          </a:p>
          <a:p>
            <a:pPr lvl="0"/>
            <a:endParaRPr lang="en-US" sz="2000" b="1" dirty="0">
              <a:solidFill>
                <a:prstClr val="white"/>
              </a:solidFill>
              <a:cs typeface="B Nazanin" pitchFamily="2" charset="-78"/>
            </a:endParaRPr>
          </a:p>
          <a:p>
            <a:pPr lvl="0" algn="justLow"/>
            <a:r>
              <a:rPr lang="fa-IR" sz="2400" b="1" dirty="0">
                <a:solidFill>
                  <a:prstClr val="white"/>
                </a:solidFill>
                <a:cs typeface="B Nazanin" pitchFamily="2" charset="-78"/>
              </a:rPr>
              <a:t>هنگامی که قارچ پوست را آلوده کند، ضایعات حلقوی روی پوست پیدا می شوند که مشخصه آنها عبارتند از: وجود یک حلقه قرمز از تاول های کوچک و یا یک حلقه فلس مانند قرمز رنگ.</a:t>
            </a:r>
          </a:p>
          <a:p>
            <a:pPr lvl="0" algn="justLow"/>
            <a:r>
              <a:rPr lang="fa-IR" sz="2400" b="1" dirty="0">
                <a:solidFill>
                  <a:prstClr val="white"/>
                </a:solidFill>
                <a:cs typeface="B Nazanin" pitchFamily="2" charset="-78"/>
              </a:rPr>
              <a:t>بچه ها بیشتر در معرض ابتلا به این عفونت قرار دارند.</a:t>
            </a:r>
          </a:p>
          <a:p>
            <a:pPr lvl="0" algn="justLow"/>
            <a:r>
              <a:rPr lang="fa-IR" sz="2400" b="1" dirty="0">
                <a:solidFill>
                  <a:prstClr val="white"/>
                </a:solidFill>
                <a:cs typeface="B Nazanin" pitchFamily="2" charset="-78"/>
              </a:rPr>
              <a:t>بسیار مهم است که این بثورات را از دیگر بثورات پوستی مانند اگزما، تشخیص دهید.</a:t>
            </a:r>
          </a:p>
          <a:p>
            <a:pPr lvl="0" algn="justLow"/>
            <a:r>
              <a:rPr lang="fa-IR" sz="2400" b="1" dirty="0">
                <a:solidFill>
                  <a:prstClr val="white"/>
                </a:solidFill>
                <a:cs typeface="B Nazanin" pitchFamily="2" charset="-78"/>
              </a:rPr>
              <a:t>اگزما ممکن است ظاهری شبیه عفونت قارچی داشته باشد، اما این بیماری پوستی توسط قارچ ایجاد نمی شود</a:t>
            </a:r>
            <a:r>
              <a:rPr lang="fa-IR" sz="2400" b="1" dirty="0" smtClean="0">
                <a:solidFill>
                  <a:prstClr val="white"/>
                </a:solidFill>
                <a:cs typeface="B Nazanin" pitchFamily="2" charset="-78"/>
              </a:rPr>
              <a:t>.</a:t>
            </a:r>
          </a:p>
          <a:p>
            <a:pPr lvl="0"/>
            <a:endParaRPr lang="fa-IR" sz="2000" b="1" dirty="0">
              <a:solidFill>
                <a:prstClr val="white"/>
              </a:solidFill>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6025" y="1560153"/>
            <a:ext cx="3851920" cy="4216468"/>
          </a:xfrm>
          <a:prstGeom prst="rect">
            <a:avLst/>
          </a:prstGeom>
        </p:spPr>
      </p:pic>
    </p:spTree>
    <p:extLst>
      <p:ext uri="{BB962C8B-B14F-4D97-AF65-F5344CB8AC3E}">
        <p14:creationId xmlns:p14="http://schemas.microsoft.com/office/powerpoint/2010/main" val="2455293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915816" y="836712"/>
            <a:ext cx="6048672" cy="5232202"/>
          </a:xfrm>
          <a:prstGeom prst="rect">
            <a:avLst/>
          </a:prstGeom>
          <a:noFill/>
        </p:spPr>
        <p:txBody>
          <a:bodyPr wrap="square" rtlCol="1">
            <a:spAutoFit/>
          </a:bodyPr>
          <a:lstStyle/>
          <a:p>
            <a:pPr algn="justLow"/>
            <a:r>
              <a:rPr lang="fa-IR" sz="2400" b="1" dirty="0">
                <a:solidFill>
                  <a:srgbClr val="FF0000"/>
                </a:solidFill>
                <a:cs typeface="B Nazanin" pitchFamily="2" charset="-78"/>
              </a:rPr>
              <a:t>علت عفونت قارچی کرم </a:t>
            </a:r>
            <a:r>
              <a:rPr lang="fa-IR" sz="2400" b="1" dirty="0" smtClean="0">
                <a:solidFill>
                  <a:srgbClr val="FF0000"/>
                </a:solidFill>
                <a:cs typeface="B Nazanin" pitchFamily="2" charset="-78"/>
              </a:rPr>
              <a:t>حلقوی :</a:t>
            </a:r>
          </a:p>
          <a:p>
            <a:pPr algn="justLow"/>
            <a:endParaRPr lang="fa-IR" sz="2400" b="1" dirty="0">
              <a:solidFill>
                <a:srgbClr val="FF0000"/>
              </a:solidFill>
              <a:cs typeface="B Nazanin" pitchFamily="2" charset="-78"/>
            </a:endParaRPr>
          </a:p>
          <a:p>
            <a:pPr algn="justLow"/>
            <a:r>
              <a:rPr lang="fa-IR" sz="2200" b="1" dirty="0">
                <a:cs typeface="B Nazanin" pitchFamily="2" charset="-78"/>
              </a:rPr>
              <a:t>این عفونت قارچی، موجودات میکروسکوپی هستند که در بافت های </a:t>
            </a:r>
            <a:r>
              <a:rPr lang="fa-IR" sz="2200" b="1" dirty="0" smtClean="0">
                <a:cs typeface="B Nazanin" pitchFamily="2" charset="-78"/>
              </a:rPr>
              <a:t>مرده </a:t>
            </a:r>
            <a:r>
              <a:rPr lang="fa-IR" sz="2200" b="1" dirty="0">
                <a:cs typeface="B Nazanin" pitchFamily="2" charset="-78"/>
              </a:rPr>
              <a:t>پوست، مو و ناخن زندگی می کنند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در حقیقت جهان پر از مخمر، کپک و قارچ می باشد و به </a:t>
            </a:r>
            <a:r>
              <a:rPr lang="fa-IR" sz="2200" b="1" dirty="0" smtClean="0">
                <a:cs typeface="B Nazanin" pitchFamily="2" charset="-78"/>
              </a:rPr>
              <a:t>همان</a:t>
            </a:r>
          </a:p>
          <a:p>
            <a:pPr algn="justLow"/>
            <a:r>
              <a:rPr lang="fa-IR" sz="2200" b="1" dirty="0" smtClean="0">
                <a:cs typeface="B Nazanin" pitchFamily="2" charset="-78"/>
              </a:rPr>
              <a:t> </a:t>
            </a:r>
            <a:r>
              <a:rPr lang="fa-IR" sz="2200" b="1" dirty="0">
                <a:cs typeface="B Nazanin" pitchFamily="2" charset="-78"/>
              </a:rPr>
              <a:t>نسبت بدن ما نیز دارای تعدادی از این موجودات میکروسکوپی </a:t>
            </a:r>
            <a:r>
              <a:rPr lang="fa-IR" sz="2200" b="1" dirty="0" smtClean="0">
                <a:cs typeface="B Nazanin" pitchFamily="2" charset="-78"/>
              </a:rPr>
              <a:t>می </a:t>
            </a:r>
            <a:r>
              <a:rPr lang="fa-IR" sz="2200" b="1" dirty="0">
                <a:cs typeface="B Nazanin" pitchFamily="2" charset="-78"/>
              </a:rPr>
              <a:t>باشد. برخی از این موجودات برای ما مفیدند، در حالی که </a:t>
            </a:r>
            <a:r>
              <a:rPr lang="fa-IR" sz="2200" b="1" dirty="0" smtClean="0">
                <a:cs typeface="B Nazanin" pitchFamily="2" charset="-78"/>
              </a:rPr>
              <a:t>برخی </a:t>
            </a:r>
            <a:r>
              <a:rPr lang="fa-IR" sz="2200" b="1" dirty="0">
                <a:cs typeface="B Nazanin" pitchFamily="2" charset="-78"/>
              </a:rPr>
              <a:t>دیگر موجب مشکلات پوستی می شوند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این عفونت قارچی بسیار شبیه قارچی است که بر روی تنه یک درخت رشد می کند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این عفونت اغلب در بچه ها شایع است، اما می تواند بزرگسالان را نیز گرفتار کند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این عفونت به سادگی از یک فرد و یا حیوان آلوده به فرد دیگر منتقل می شود</a:t>
            </a:r>
            <a:r>
              <a:rPr lang="fa-IR" sz="2200" b="1" dirty="0" smtClean="0">
                <a:cs typeface="B Nazanin" pitchFamily="2" charset="-78"/>
              </a:rPr>
              <a:t>.</a:t>
            </a:r>
          </a:p>
          <a:p>
            <a:pPr algn="justLow"/>
            <a:endParaRPr lang="fa-IR" sz="22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620" y="1560570"/>
            <a:ext cx="2592288" cy="3384376"/>
          </a:xfrm>
          <a:prstGeom prst="rect">
            <a:avLst/>
          </a:prstGeom>
        </p:spPr>
      </p:pic>
    </p:spTree>
    <p:extLst>
      <p:ext uri="{BB962C8B-B14F-4D97-AF65-F5344CB8AC3E}">
        <p14:creationId xmlns:p14="http://schemas.microsoft.com/office/powerpoint/2010/main" val="36934949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26976" y="1124744"/>
            <a:ext cx="7848872" cy="4154984"/>
          </a:xfrm>
          <a:prstGeom prst="rect">
            <a:avLst/>
          </a:prstGeom>
          <a:noFill/>
        </p:spPr>
        <p:txBody>
          <a:bodyPr wrap="square" rtlCol="1">
            <a:spAutoFit/>
          </a:bodyPr>
          <a:lstStyle/>
          <a:p>
            <a:pPr lvl="0" algn="justLow"/>
            <a:r>
              <a:rPr lang="fa-IR" sz="2400" b="1" dirty="0">
                <a:solidFill>
                  <a:srgbClr val="FF0000"/>
                </a:solidFill>
                <a:cs typeface="B Nazanin" pitchFamily="2" charset="-78"/>
              </a:rPr>
              <a:t>چگونه می توان از شر عفونت های قارچی پوست رها شد</a:t>
            </a:r>
            <a:r>
              <a:rPr lang="fa-IR" sz="2400" b="1" dirty="0" smtClean="0">
                <a:solidFill>
                  <a:srgbClr val="FF0000"/>
                </a:solidFill>
                <a:cs typeface="B Nazanin" pitchFamily="2" charset="-78"/>
              </a:rPr>
              <a:t>؟</a:t>
            </a:r>
          </a:p>
          <a:p>
            <a:pPr lvl="0" algn="justLow"/>
            <a:endParaRPr lang="fa-IR" sz="2400" b="1" dirty="0">
              <a:solidFill>
                <a:srgbClr val="FF0000"/>
              </a:solidFill>
              <a:cs typeface="B Nazanin" pitchFamily="2" charset="-78"/>
            </a:endParaRPr>
          </a:p>
          <a:p>
            <a:pPr lvl="0" algn="just"/>
            <a:r>
              <a:rPr lang="fa-IR" sz="2400" b="1" dirty="0">
                <a:solidFill>
                  <a:prstClr val="white"/>
                </a:solidFill>
                <a:cs typeface="B Nazanin" pitchFamily="2" charset="-78"/>
              </a:rPr>
              <a:t>عفونت های قارچی بسیار مسری هستند و از راه های متفاوتی می توانند منتقل شوند.</a:t>
            </a:r>
          </a:p>
          <a:p>
            <a:pPr lvl="0" algn="just"/>
            <a:r>
              <a:rPr lang="fa-IR" sz="2400" b="1" dirty="0">
                <a:solidFill>
                  <a:prstClr val="white"/>
                </a:solidFill>
                <a:cs typeface="B Nazanin" pitchFamily="2" charset="-78"/>
              </a:rPr>
              <a:t>شما می توانید از طریق فرد، حیوان، اشیاء و حتی خاک آلوده، به این عفونت دچار شوید.</a:t>
            </a:r>
          </a:p>
          <a:p>
            <a:pPr lvl="0" algn="just"/>
            <a:r>
              <a:rPr lang="fa-IR" sz="2400" b="1" dirty="0">
                <a:solidFill>
                  <a:prstClr val="white"/>
                </a:solidFill>
                <a:cs typeface="B Nazanin" pitchFamily="2" charset="-78"/>
              </a:rPr>
              <a:t>گرما و رطوبت باعث رشد این قارچ ها می شود.</a:t>
            </a:r>
          </a:p>
          <a:p>
            <a:pPr lvl="0" algn="just"/>
            <a:r>
              <a:rPr lang="fa-IR" sz="2400" b="1" dirty="0">
                <a:solidFill>
                  <a:prstClr val="white"/>
                </a:solidFill>
                <a:cs typeface="B Nazanin" pitchFamily="2" charset="-78"/>
              </a:rPr>
              <a:t>اگر شما عرق کنید و یا زخمی شوید و یا دارای چین و چروک پوستی باشید، محیط مناسبی را برای رشد قارچ های پوستی بیماری‌زا فراهم می کنید</a:t>
            </a:r>
          </a:p>
          <a:p>
            <a:pPr lvl="0" algn="just"/>
            <a:r>
              <a:rPr lang="fa-IR" sz="2400" b="1" dirty="0">
                <a:solidFill>
                  <a:prstClr val="white"/>
                </a:solidFill>
                <a:cs typeface="B Nazanin" pitchFamily="2" charset="-78"/>
              </a:rPr>
              <a:t>آلودگی وسایل دستشویی، لباس ها، سطح استخرها، دوش ها و رختکن نیز شما را در معرض ابتلا به این عفونت قرار می دهند.</a:t>
            </a:r>
          </a:p>
        </p:txBody>
      </p:sp>
    </p:spTree>
    <p:extLst>
      <p:ext uri="{BB962C8B-B14F-4D97-AF65-F5344CB8AC3E}">
        <p14:creationId xmlns:p14="http://schemas.microsoft.com/office/powerpoint/2010/main" val="26752945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39552" y="309424"/>
            <a:ext cx="8356448" cy="2985433"/>
          </a:xfrm>
          <a:prstGeom prst="rect">
            <a:avLst/>
          </a:prstGeom>
          <a:noFill/>
        </p:spPr>
        <p:txBody>
          <a:bodyPr wrap="square" rtlCol="1">
            <a:spAutoFit/>
          </a:bodyPr>
          <a:lstStyle/>
          <a:p>
            <a:pPr algn="justLow"/>
            <a:r>
              <a:rPr lang="fa-IR" sz="2400" b="1" dirty="0">
                <a:solidFill>
                  <a:srgbClr val="FF0000"/>
                </a:solidFill>
                <a:cs typeface="B Nazanin" pitchFamily="2" charset="-78"/>
              </a:rPr>
              <a:t>عفونت قارچی پوست ناشی از حیوانات </a:t>
            </a:r>
            <a:r>
              <a:rPr lang="fa-IR" sz="2400" b="1" dirty="0" smtClean="0">
                <a:solidFill>
                  <a:srgbClr val="FF0000"/>
                </a:solidFill>
                <a:cs typeface="B Nazanin" pitchFamily="2" charset="-78"/>
              </a:rPr>
              <a:t>خانگی:</a:t>
            </a:r>
          </a:p>
          <a:p>
            <a:pPr algn="justLow"/>
            <a:endParaRPr lang="fa-IR" sz="2400" b="1" dirty="0">
              <a:solidFill>
                <a:srgbClr val="FF0000"/>
              </a:solidFill>
              <a:cs typeface="B Nazanin" pitchFamily="2" charset="-78"/>
            </a:endParaRPr>
          </a:p>
          <a:p>
            <a:pPr algn="justLow"/>
            <a:r>
              <a:rPr lang="fa-IR" sz="2400" b="1" dirty="0">
                <a:cs typeface="B Nazanin" pitchFamily="2" charset="-78"/>
              </a:rPr>
              <a:t>عفونت قارچی یکی از بیماری های مشترک انسان و دام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گربه ها یکی از مهم ترین حیوانات آلوده در این زمینه می باشند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سگ، گاو، بز و اسب نیز می توانند عفونت قارچی را به انسان منتقل کنند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اگر این حیوانات آلوده با فرد و یا ملحفه، وسایل نظافت، مبلمان، فرش و </a:t>
            </a:r>
            <a:r>
              <a:rPr lang="fa-IR" sz="2400" b="1" dirty="0" smtClean="0">
                <a:cs typeface="B Nazanin" pitchFamily="2" charset="-78"/>
              </a:rPr>
              <a:t>غیره تماس </a:t>
            </a:r>
            <a:r>
              <a:rPr lang="fa-IR" sz="2400" b="1" dirty="0">
                <a:cs typeface="B Nazanin" pitchFamily="2" charset="-78"/>
              </a:rPr>
              <a:t>پیدا کنند، موجب بیماری فرد می شوند</a:t>
            </a:r>
            <a:r>
              <a:rPr lang="fa-IR" sz="2400" b="1" dirty="0" smtClean="0">
                <a:cs typeface="B Nazanin" pitchFamily="2" charset="-78"/>
              </a:rPr>
              <a:t>.</a:t>
            </a:r>
          </a:p>
          <a:p>
            <a:pPr algn="justLow"/>
            <a:endParaRPr lang="fa-IR" sz="20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1279" y="3294857"/>
            <a:ext cx="5952993" cy="3156889"/>
          </a:xfrm>
          <a:prstGeom prst="rect">
            <a:avLst/>
          </a:prstGeom>
        </p:spPr>
      </p:pic>
    </p:spTree>
    <p:extLst>
      <p:ext uri="{BB962C8B-B14F-4D97-AF65-F5344CB8AC3E}">
        <p14:creationId xmlns:p14="http://schemas.microsoft.com/office/powerpoint/2010/main" val="5879998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93150" y="476672"/>
            <a:ext cx="8064896" cy="5632311"/>
          </a:xfrm>
          <a:prstGeom prst="rect">
            <a:avLst/>
          </a:prstGeom>
          <a:noFill/>
        </p:spPr>
        <p:txBody>
          <a:bodyPr wrap="square" rtlCol="1">
            <a:spAutoFit/>
          </a:bodyPr>
          <a:lstStyle/>
          <a:p>
            <a:pPr lvl="0" algn="justLow"/>
            <a:r>
              <a:rPr lang="fa-IR" sz="2400" b="1" dirty="0">
                <a:solidFill>
                  <a:srgbClr val="FF0000"/>
                </a:solidFill>
                <a:cs typeface="B Nazanin" pitchFamily="2" charset="-78"/>
              </a:rPr>
              <a:t>تشخیص عفونت قارچی </a:t>
            </a:r>
            <a:r>
              <a:rPr lang="fa-IR" sz="2400" b="1" dirty="0" smtClean="0">
                <a:solidFill>
                  <a:srgbClr val="FF0000"/>
                </a:solidFill>
                <a:cs typeface="B Nazanin" pitchFamily="2" charset="-78"/>
              </a:rPr>
              <a:t>پوست:</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برخی مواقع می توان از روی شکل ظاهری پوست درگیر، عفونت را تشخیص داد.</a:t>
            </a:r>
          </a:p>
          <a:p>
            <a:pPr lvl="0" algn="justLow"/>
            <a:r>
              <a:rPr lang="fa-IR" sz="2400" b="1" dirty="0">
                <a:solidFill>
                  <a:prstClr val="white"/>
                </a:solidFill>
                <a:cs typeface="B Nazanin" pitchFamily="2" charset="-78"/>
              </a:rPr>
              <a:t>در غیر این صوررت، آزمایش میکروسکوپی پوست و کشت پوست آلوده می تواند در تشخیص بیماری کمک کند.</a:t>
            </a:r>
          </a:p>
          <a:p>
            <a:pPr lvl="0" algn="justLow"/>
            <a:r>
              <a:rPr lang="fa-IR" sz="2400" b="1" dirty="0">
                <a:solidFill>
                  <a:prstClr val="white"/>
                </a:solidFill>
                <a:cs typeface="B Nazanin" pitchFamily="2" charset="-78"/>
              </a:rPr>
              <a:t>برای جلوگیری از عفونت قارچی پوست، هر روز جوراب ها و لباس زیر خود را عوض کنید و بشویید</a:t>
            </a:r>
          </a:p>
          <a:p>
            <a:pPr lvl="0" algn="justLow"/>
            <a:endParaRPr lang="fa-IR" sz="2400" b="1" dirty="0">
              <a:solidFill>
                <a:prstClr val="white"/>
              </a:solidFill>
              <a:cs typeface="B Nazanin" pitchFamily="2" charset="-78"/>
            </a:endParaRPr>
          </a:p>
          <a:p>
            <a:pPr lvl="0" algn="justLow"/>
            <a:r>
              <a:rPr lang="fa-IR" sz="2400" b="1" dirty="0">
                <a:solidFill>
                  <a:srgbClr val="FF0000"/>
                </a:solidFill>
                <a:cs typeface="B Nazanin" pitchFamily="2" charset="-78"/>
              </a:rPr>
              <a:t>درمان عفونت قارچی </a:t>
            </a:r>
            <a:r>
              <a:rPr lang="fa-IR" sz="2400" b="1" dirty="0" smtClean="0">
                <a:solidFill>
                  <a:srgbClr val="FF0000"/>
                </a:solidFill>
                <a:cs typeface="B Nazanin" pitchFamily="2" charset="-78"/>
              </a:rPr>
              <a:t>پوست:</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این عفونت ها با تجویز پمادهای ضدقارچ مثل کلوتریمازول توسط پزشک، درمان می شوند.</a:t>
            </a:r>
          </a:p>
          <a:p>
            <a:pPr lvl="0" algn="justLow"/>
            <a:r>
              <a:rPr lang="fa-IR" sz="2400" b="1" dirty="0">
                <a:solidFill>
                  <a:prstClr val="white"/>
                </a:solidFill>
                <a:cs typeface="B Nazanin" pitchFamily="2" charset="-78"/>
              </a:rPr>
              <a:t>در عفونت های شدید و یا مقاوم در پوست سر و یا ناخن، داروهای خوراکی توسط پزشک تجویز می شوند.</a:t>
            </a:r>
          </a:p>
        </p:txBody>
      </p:sp>
    </p:spTree>
    <p:extLst>
      <p:ext uri="{BB962C8B-B14F-4D97-AF65-F5344CB8AC3E}">
        <p14:creationId xmlns:p14="http://schemas.microsoft.com/office/powerpoint/2010/main" val="3617082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969078" y="764704"/>
            <a:ext cx="4837184" cy="4893647"/>
          </a:xfrm>
          <a:prstGeom prst="rect">
            <a:avLst/>
          </a:prstGeom>
          <a:noFill/>
        </p:spPr>
        <p:txBody>
          <a:bodyPr wrap="square" rtlCol="1">
            <a:spAutoFit/>
          </a:bodyPr>
          <a:lstStyle/>
          <a:p>
            <a:pPr algn="just"/>
            <a:r>
              <a:rPr lang="fa-IR" sz="2400" b="1" dirty="0">
                <a:solidFill>
                  <a:srgbClr val="FF0000"/>
                </a:solidFill>
                <a:cs typeface="B Nazanin" pitchFamily="2" charset="-78"/>
              </a:rPr>
              <a:t>پیشگیری از عفونت قارچی </a:t>
            </a:r>
            <a:r>
              <a:rPr lang="fa-IR" sz="2400" b="1" dirty="0" smtClean="0">
                <a:solidFill>
                  <a:srgbClr val="FF0000"/>
                </a:solidFill>
                <a:cs typeface="B Nazanin" pitchFamily="2" charset="-78"/>
              </a:rPr>
              <a:t>پوست:</a:t>
            </a:r>
          </a:p>
          <a:p>
            <a:pPr algn="just"/>
            <a:endParaRPr lang="fa-IR" sz="2400" b="1" dirty="0">
              <a:solidFill>
                <a:srgbClr val="FF0000"/>
              </a:solidFill>
              <a:cs typeface="B Nazanin" pitchFamily="2" charset="-78"/>
            </a:endParaRPr>
          </a:p>
          <a:p>
            <a:pPr algn="just"/>
            <a:r>
              <a:rPr lang="fa-IR" sz="2400" b="1" dirty="0" smtClean="0">
                <a:cs typeface="B Nazanin" pitchFamily="2" charset="-78"/>
              </a:rPr>
              <a:t>- لباس</a:t>
            </a:r>
            <a:r>
              <a:rPr lang="fa-IR" sz="2400" b="1" dirty="0">
                <a:cs typeface="B Nazanin" pitchFamily="2" charset="-78"/>
              </a:rPr>
              <a:t>، وسایل ورزشی، حوله و یا ملحفه خود را به دیگران ندهید </a:t>
            </a:r>
            <a:endParaRPr lang="fa-IR" sz="2400" b="1" dirty="0" smtClean="0">
              <a:cs typeface="B Nazanin" pitchFamily="2" charset="-78"/>
            </a:endParaRPr>
          </a:p>
          <a:p>
            <a:pPr algn="just"/>
            <a:r>
              <a:rPr lang="fa-IR" sz="2400" b="1" dirty="0" smtClean="0">
                <a:cs typeface="B Nazanin" pitchFamily="2" charset="-78"/>
              </a:rPr>
              <a:t>- و </a:t>
            </a:r>
            <a:r>
              <a:rPr lang="fa-IR" sz="2400" b="1" dirty="0">
                <a:cs typeface="B Nazanin" pitchFamily="2" charset="-78"/>
              </a:rPr>
              <a:t>از آنها هم نگیرید (عدم استفاده مشترک از وسایل</a:t>
            </a:r>
            <a:r>
              <a:rPr lang="fa-IR" sz="2400" b="1" dirty="0" smtClean="0">
                <a:cs typeface="B Nazanin" pitchFamily="2" charset="-78"/>
              </a:rPr>
              <a:t>).</a:t>
            </a:r>
          </a:p>
          <a:p>
            <a:pPr algn="just"/>
            <a:r>
              <a:rPr lang="fa-IR" sz="2400" b="1" dirty="0" smtClean="0">
                <a:cs typeface="B Nazanin" pitchFamily="2" charset="-78"/>
              </a:rPr>
              <a:t>- </a:t>
            </a:r>
            <a:r>
              <a:rPr lang="fa-IR" sz="2400" b="1" dirty="0">
                <a:cs typeface="B Nazanin" pitchFamily="2" charset="-78"/>
              </a:rPr>
              <a:t>در استخرهای عمومی، رختکن و یا حمام حتما دمپایی بپوشید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 بعد از ورزش، حتما دوش بگیرید و سر خود را شامپو بزنید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 لباس های گشاد و نخی به تن کنید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 هر روز جوراب ها و لباس زیر خود را عوض کنید و بشویید</a:t>
            </a:r>
            <a:r>
              <a:rPr lang="fa-IR" sz="2400" b="1" dirty="0" smtClean="0">
                <a:cs typeface="B Nazanin" pitchFamily="2" charset="-78"/>
              </a:rPr>
              <a:t>.</a:t>
            </a:r>
            <a:endParaRPr lang="fa-IR" sz="24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0324" y="1970758"/>
            <a:ext cx="3511595" cy="2731241"/>
          </a:xfrm>
          <a:prstGeom prst="rect">
            <a:avLst/>
          </a:prstGeom>
        </p:spPr>
      </p:pic>
    </p:spTree>
    <p:extLst>
      <p:ext uri="{BB962C8B-B14F-4D97-AF65-F5344CB8AC3E}">
        <p14:creationId xmlns:p14="http://schemas.microsoft.com/office/powerpoint/2010/main" val="32909760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80347" y="1412776"/>
            <a:ext cx="7848872" cy="3416320"/>
          </a:xfrm>
          <a:prstGeom prst="rect">
            <a:avLst/>
          </a:prstGeom>
          <a:noFill/>
        </p:spPr>
        <p:txBody>
          <a:bodyPr wrap="square" rtlCol="1">
            <a:spAutoFit/>
          </a:bodyPr>
          <a:lstStyle/>
          <a:p>
            <a:pPr lvl="0" algn="justLow"/>
            <a:r>
              <a:rPr lang="fa-IR" sz="2400" b="1" dirty="0">
                <a:solidFill>
                  <a:prstClr val="white"/>
                </a:solidFill>
                <a:cs typeface="B Nazanin" pitchFamily="2" charset="-78"/>
              </a:rPr>
              <a:t>- پوست خود را تمیز و خشک نگه دارید. بعد از دوش گرفتن، به طور کامل خود را خشک کنید.</a:t>
            </a:r>
          </a:p>
          <a:p>
            <a:pPr lvl="0" algn="justLow"/>
            <a:r>
              <a:rPr lang="fa-IR" sz="2400" b="1" dirty="0">
                <a:solidFill>
                  <a:prstClr val="white"/>
                </a:solidFill>
                <a:cs typeface="B Nazanin" pitchFamily="2" charset="-78"/>
              </a:rPr>
              <a:t>- اگر شما دارای عفونت قارچی پای ورزشکار هستید، ابتدا جوراب و سپس لباس زیر خود را بپوشید. با این کار از پخش شدن قارچ از ناحیه پا به کشاله ران جلوگری می کنید.</a:t>
            </a:r>
          </a:p>
          <a:p>
            <a:pPr lvl="0" algn="justLow"/>
            <a:r>
              <a:rPr lang="fa-IR" sz="2400" b="1" dirty="0">
                <a:solidFill>
                  <a:prstClr val="white"/>
                </a:solidFill>
                <a:cs typeface="B Nazanin" pitchFamily="2" charset="-78"/>
              </a:rPr>
              <a:t>- لباس خواب و ملحفه خود را هر روز بشویید.</a:t>
            </a:r>
          </a:p>
          <a:p>
            <a:pPr lvl="0" algn="justLow"/>
            <a:r>
              <a:rPr lang="fa-IR" sz="2400" b="1" dirty="0">
                <a:solidFill>
                  <a:prstClr val="white"/>
                </a:solidFill>
                <a:cs typeface="B Nazanin" pitchFamily="2" charset="-78"/>
              </a:rPr>
              <a:t>- اگر حیوانات خانگی شما، تکه های پوستی دارند و یا موی خود را از دست داده اند، باید سریعا به دامپزشک مراجعه کنید، زیرا این علائم می تواند نشانه عفونت قارچی باشند.</a:t>
            </a:r>
          </a:p>
        </p:txBody>
      </p:sp>
    </p:spTree>
    <p:extLst>
      <p:ext uri="{BB962C8B-B14F-4D97-AF65-F5344CB8AC3E}">
        <p14:creationId xmlns:p14="http://schemas.microsoft.com/office/powerpoint/2010/main" val="2346107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67544" y="692696"/>
            <a:ext cx="8352928" cy="2923877"/>
          </a:xfrm>
          <a:prstGeom prst="rect">
            <a:avLst/>
          </a:prstGeom>
          <a:noFill/>
        </p:spPr>
        <p:txBody>
          <a:bodyPr wrap="square" rtlCol="1">
            <a:spAutoFit/>
          </a:bodyPr>
          <a:lstStyle/>
          <a:p>
            <a:pPr algn="justLow"/>
            <a:r>
              <a:rPr lang="fa-IR" sz="2400" b="1" dirty="0">
                <a:cs typeface="B Nazanin" pitchFamily="2" charset="-78"/>
              </a:rPr>
              <a:t>2- عفونت قارچی </a:t>
            </a:r>
            <a:r>
              <a:rPr lang="en-US" sz="2400" b="1" dirty="0" err="1">
                <a:solidFill>
                  <a:srgbClr val="FF0000"/>
                </a:solidFill>
                <a:cs typeface="B Nazanin" pitchFamily="2" charset="-78"/>
              </a:rPr>
              <a:t>Capitis</a:t>
            </a:r>
            <a:r>
              <a:rPr lang="en-US" sz="2400" b="1" dirty="0">
                <a:solidFill>
                  <a:srgbClr val="FF0000"/>
                </a:solidFill>
                <a:cs typeface="B Nazanin" pitchFamily="2" charset="-78"/>
              </a:rPr>
              <a:t> </a:t>
            </a:r>
            <a:r>
              <a:rPr lang="fa-IR" sz="2400" b="1" dirty="0" smtClean="0">
                <a:solidFill>
                  <a:srgbClr val="FF0000"/>
                </a:solidFill>
                <a:cs typeface="B Nazanin" pitchFamily="2" charset="-78"/>
              </a:rPr>
              <a:t> </a:t>
            </a:r>
            <a:r>
              <a:rPr lang="fa-IR" sz="2400" b="1" dirty="0" smtClean="0">
                <a:cs typeface="B Nazanin" pitchFamily="2" charset="-78"/>
              </a:rPr>
              <a:t>یا </a:t>
            </a:r>
            <a:r>
              <a:rPr lang="fa-IR" sz="2400" b="1" dirty="0">
                <a:cs typeface="B Nazanin" pitchFamily="2" charset="-78"/>
              </a:rPr>
              <a:t>عفونت پوست </a:t>
            </a:r>
            <a:r>
              <a:rPr lang="fa-IR" sz="2400" b="1" dirty="0" smtClean="0">
                <a:cs typeface="B Nazanin" pitchFamily="2" charset="-78"/>
              </a:rPr>
              <a:t>سر:</a:t>
            </a:r>
            <a:endParaRPr lang="fa-IR" sz="2400" b="1" dirty="0">
              <a:cs typeface="B Nazanin" pitchFamily="2" charset="-78"/>
            </a:endParaRPr>
          </a:p>
          <a:p>
            <a:pPr algn="justLow"/>
            <a:endParaRPr lang="fa-IR" sz="2000" b="1" dirty="0">
              <a:cs typeface="B Nazanin" pitchFamily="2" charset="-78"/>
            </a:endParaRPr>
          </a:p>
          <a:p>
            <a:pPr algn="just"/>
            <a:r>
              <a:rPr lang="fa-IR" sz="2400" b="1" dirty="0">
                <a:cs typeface="B Nazanin" pitchFamily="2" charset="-78"/>
              </a:rPr>
              <a:t>معمولا این عفونت در اواخر کودکی و یا نوجوانی رخ می دهد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این عفونت ممکن است در بین دانش آموزان مدرسه پخش شود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این نوع عفونت باعث پوسته پوسته شدن پوست سر به همراه کچلی منطقه‌ای می گردد</a:t>
            </a:r>
            <a:r>
              <a:rPr lang="fa-IR" sz="2400" b="1" dirty="0" smtClean="0">
                <a:cs typeface="B Nazanin" pitchFamily="2" charset="-78"/>
              </a:rPr>
              <a:t>.</a:t>
            </a:r>
            <a:endParaRPr lang="fa-IR" sz="2400" b="1" dirty="0">
              <a:cs typeface="B Nazanin" pitchFamily="2" charset="-78"/>
            </a:endParaRPr>
          </a:p>
          <a:p>
            <a:pPr algn="just"/>
            <a:r>
              <a:rPr lang="fa-IR" sz="2400" b="1" dirty="0">
                <a:cs typeface="B Nazanin" pitchFamily="2" charset="-78"/>
              </a:rPr>
              <a:t>این عفونت برخلاف سبوره و یا شوره سر، باعث ریزش مو نمی شود</a:t>
            </a:r>
            <a:r>
              <a:rPr lang="fa-IR" sz="2400" b="1" dirty="0" smtClean="0">
                <a:cs typeface="B Nazanin" pitchFamily="2" charset="-78"/>
              </a:rPr>
              <a:t>.</a:t>
            </a:r>
          </a:p>
          <a:p>
            <a:pPr algn="justLow"/>
            <a:endParaRPr lang="fa-IR" sz="2000" b="1" dirty="0">
              <a:cs typeface="B Nazanin" pitchFamily="2" charset="-78"/>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5936" y="3411493"/>
            <a:ext cx="4548360" cy="3239479"/>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1520" y="3411493"/>
            <a:ext cx="3384376" cy="3239479"/>
          </a:xfrm>
          <a:prstGeom prst="rect">
            <a:avLst/>
          </a:prstGeom>
        </p:spPr>
      </p:pic>
    </p:spTree>
    <p:extLst>
      <p:ext uri="{BB962C8B-B14F-4D97-AF65-F5344CB8AC3E}">
        <p14:creationId xmlns:p14="http://schemas.microsoft.com/office/powerpoint/2010/main" val="5368918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61219" y="2348880"/>
            <a:ext cx="8352928" cy="4093428"/>
          </a:xfrm>
          <a:prstGeom prst="rect">
            <a:avLst/>
          </a:prstGeom>
          <a:noFill/>
        </p:spPr>
        <p:txBody>
          <a:bodyPr wrap="square" rtlCol="1">
            <a:spAutoFit/>
          </a:bodyPr>
          <a:lstStyle/>
          <a:p>
            <a:pPr algn="justLow"/>
            <a:endParaRPr lang="fa-IR" sz="2000" dirty="0" smtClean="0">
              <a:cs typeface="B Nazanin" pitchFamily="2" charset="-78"/>
            </a:endParaRPr>
          </a:p>
          <a:p>
            <a:pPr algn="justLow"/>
            <a:endParaRPr lang="fa-IR" sz="2000" dirty="0">
              <a:cs typeface="B Nazanin" pitchFamily="2" charset="-78"/>
            </a:endParaRPr>
          </a:p>
          <a:p>
            <a:pPr algn="justLow"/>
            <a:endParaRPr lang="fa-IR" sz="2000" dirty="0">
              <a:cs typeface="B Nazanin" pitchFamily="2" charset="-78"/>
            </a:endParaRPr>
          </a:p>
          <a:p>
            <a:pPr algn="justLow"/>
            <a:r>
              <a:rPr lang="fa-IR" sz="2800" b="1" dirty="0">
                <a:solidFill>
                  <a:srgbClr val="FF0000"/>
                </a:solidFill>
                <a:cs typeface="B Nazanin" pitchFamily="2" charset="-78"/>
              </a:rPr>
              <a:t>چه اثراتی روی پوست سر و موها دارد</a:t>
            </a:r>
            <a:r>
              <a:rPr lang="fa-IR" sz="2800" b="1" dirty="0" smtClean="0">
                <a:solidFill>
                  <a:srgbClr val="FF0000"/>
                </a:solidFill>
                <a:cs typeface="B Nazanin" pitchFamily="2" charset="-78"/>
              </a:rPr>
              <a:t>؟</a:t>
            </a:r>
          </a:p>
          <a:p>
            <a:pPr algn="justLow"/>
            <a:endParaRPr lang="fa-IR" sz="2800" b="1" dirty="0">
              <a:solidFill>
                <a:srgbClr val="FF0000"/>
              </a:solidFill>
              <a:cs typeface="B Nazanin" pitchFamily="2" charset="-78"/>
            </a:endParaRPr>
          </a:p>
          <a:p>
            <a:pPr algn="justLow"/>
            <a:r>
              <a:rPr lang="fa-IR" sz="2400" b="1" dirty="0">
                <a:cs typeface="B Nazanin" pitchFamily="2" charset="-78"/>
              </a:rPr>
              <a:t>این عفونت قارچی باعث ریزش مو یا به اصطلاح، کچلی قسمت‌هایی از موی سر یا کل موها می‌شود که پوست سر خاکستری به نظر می رسد و نقاط سیاه‌ رنگی روی آن را می ‌پوشاند. این نقاط سیاه ‌رنگ، موهایی هستند که ریزش کرده و باقیمانده آنها به صورت نقاط سیاه به نظر می‌رسند. در این حالت پوست سر پوسته پوسته شده و شوره سر در آن دیده می‌شود. این قسمت‌ها خارش زیادی دارند و گاهی بر اثر خارش زیاد، زخم می‌شوند</a:t>
            </a:r>
            <a:r>
              <a:rPr lang="fa-IR" sz="2400" b="1" dirty="0" smtClean="0">
                <a:cs typeface="B Nazanin" pitchFamily="2" charset="-78"/>
              </a:rPr>
              <a:t>.</a:t>
            </a:r>
            <a:endParaRPr lang="fa-IR" sz="24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6826" y="614304"/>
            <a:ext cx="3331078" cy="2590838"/>
          </a:xfrm>
          <a:prstGeom prst="rect">
            <a:avLst/>
          </a:prstGeom>
        </p:spPr>
      </p:pic>
      <p:sp>
        <p:nvSpPr>
          <p:cNvPr id="4" name="TextBox 3"/>
          <p:cNvSpPr txBox="1"/>
          <p:nvPr/>
        </p:nvSpPr>
        <p:spPr>
          <a:xfrm>
            <a:off x="3923928" y="548680"/>
            <a:ext cx="4752528" cy="2800767"/>
          </a:xfrm>
          <a:prstGeom prst="rect">
            <a:avLst/>
          </a:prstGeom>
          <a:noFill/>
        </p:spPr>
        <p:txBody>
          <a:bodyPr wrap="square" rtlCol="1">
            <a:spAutoFit/>
          </a:bodyPr>
          <a:lstStyle/>
          <a:p>
            <a:pPr lvl="0" algn="just"/>
            <a:r>
              <a:rPr lang="fa-IR" sz="2800" b="1" dirty="0">
                <a:solidFill>
                  <a:srgbClr val="FF0000"/>
                </a:solidFill>
                <a:cs typeface="B Nazanin" pitchFamily="2" charset="-78"/>
              </a:rPr>
              <a:t>چگونه سرایت می کند</a:t>
            </a:r>
            <a:r>
              <a:rPr lang="fa-IR" sz="2800" b="1" dirty="0" smtClean="0">
                <a:solidFill>
                  <a:srgbClr val="FF0000"/>
                </a:solidFill>
                <a:cs typeface="B Nazanin" pitchFamily="2" charset="-78"/>
              </a:rPr>
              <a:t>؟</a:t>
            </a:r>
          </a:p>
          <a:p>
            <a:pPr lvl="0" algn="just"/>
            <a:endParaRPr lang="fa-IR" sz="2800" b="1" dirty="0">
              <a:solidFill>
                <a:srgbClr val="FF0000"/>
              </a:solidFill>
              <a:cs typeface="B Nazanin" pitchFamily="2" charset="-78"/>
            </a:endParaRPr>
          </a:p>
          <a:p>
            <a:pPr lvl="0" algn="just"/>
            <a:r>
              <a:rPr lang="fa-IR" sz="2400" b="1" dirty="0">
                <a:solidFill>
                  <a:prstClr val="white"/>
                </a:solidFill>
                <a:cs typeface="B Nazanin" pitchFamily="2" charset="-78"/>
              </a:rPr>
              <a:t>این عفونت از راه های مختلفی مانند تماس نزدیک فرد به فرد، تماس </a:t>
            </a:r>
          </a:p>
          <a:p>
            <a:pPr lvl="0" algn="just"/>
            <a:r>
              <a:rPr lang="fa-IR" sz="2400" b="1" dirty="0">
                <a:solidFill>
                  <a:prstClr val="white"/>
                </a:solidFill>
                <a:cs typeface="B Nazanin" pitchFamily="2" charset="-78"/>
              </a:rPr>
              <a:t>با وسایل شخصی افراد بیمار مانند شانه، حوله، یا رختخواب و تماس </a:t>
            </a:r>
          </a:p>
          <a:p>
            <a:pPr lvl="0" algn="just"/>
            <a:r>
              <a:rPr lang="fa-IR" sz="2400" b="1" dirty="0">
                <a:solidFill>
                  <a:prstClr val="white"/>
                </a:solidFill>
                <a:cs typeface="B Nazanin" pitchFamily="2" charset="-78"/>
              </a:rPr>
              <a:t>با حیوان آلوده قابل انتقال است.</a:t>
            </a:r>
          </a:p>
        </p:txBody>
      </p:sp>
    </p:spTree>
    <p:extLst>
      <p:ext uri="{BB962C8B-B14F-4D97-AF65-F5344CB8AC3E}">
        <p14:creationId xmlns:p14="http://schemas.microsoft.com/office/powerpoint/2010/main" val="7243164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55576" y="116632"/>
            <a:ext cx="7776864" cy="6740307"/>
          </a:xfrm>
          <a:prstGeom prst="rect">
            <a:avLst/>
          </a:prstGeom>
          <a:noFill/>
        </p:spPr>
        <p:txBody>
          <a:bodyPr wrap="square" rtlCol="1">
            <a:spAutoFit/>
          </a:bodyPr>
          <a:lstStyle/>
          <a:p>
            <a:pPr lvl="0" algn="justLow"/>
            <a:r>
              <a:rPr lang="fa-IR" sz="2400" b="1" dirty="0">
                <a:solidFill>
                  <a:srgbClr val="FF0000"/>
                </a:solidFill>
                <a:cs typeface="B Nazanin" pitchFamily="2" charset="-78"/>
              </a:rPr>
              <a:t>چگونه درمان می شود</a:t>
            </a:r>
            <a:r>
              <a:rPr lang="fa-IR" sz="2400" b="1" dirty="0" smtClean="0">
                <a:solidFill>
                  <a:srgbClr val="FF0000"/>
                </a:solidFill>
                <a:cs typeface="B Nazanin" pitchFamily="2" charset="-78"/>
              </a:rPr>
              <a:t>؟</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عفونت قارچی پوست سر معمولا با قرص‌های ضد قارچ قابل درمان است. برخی پزشکان هم کرم‌ها یا قرص‌های استروئیدی را تجویز می‌کنند. استروئیدها باعث کاهش التهاب ناشی از عفونت می شوند، ولی استفاده طولانی مدت از آنها به دلیل عوارض جانبی شدیدی که به جای می‌گذارند، توصیه نمی‌شود.</a:t>
            </a:r>
          </a:p>
          <a:p>
            <a:pPr lvl="0" algn="justLow"/>
            <a:r>
              <a:rPr lang="fa-IR" sz="2400" b="1" dirty="0">
                <a:solidFill>
                  <a:prstClr val="white"/>
                </a:solidFill>
                <a:cs typeface="B Nazanin" pitchFamily="2" charset="-78"/>
              </a:rPr>
              <a:t>این عارضه در حال حاضر خیلی جدی و همه‌ گیر نیست، ولی در زمان‌ های قدیم به علت عدم رعایت بهداشت عمومی و دسترسی نداشتن به آب سالم و بهداشتی، افراد زیادی دچار عفونت قارچی پوست سر می‌شدند. </a:t>
            </a:r>
            <a:endParaRPr lang="fa-IR" sz="2400" b="1" dirty="0" smtClean="0">
              <a:solidFill>
                <a:prstClr val="white"/>
              </a:solidFill>
              <a:cs typeface="B Nazanin" pitchFamily="2" charset="-78"/>
            </a:endParaRPr>
          </a:p>
          <a:p>
            <a:pPr lvl="0" algn="justLow"/>
            <a:endParaRPr lang="fa-IR" sz="2400" b="1" dirty="0">
              <a:solidFill>
                <a:prstClr val="white"/>
              </a:solidFill>
              <a:cs typeface="B Nazanin" pitchFamily="2" charset="-78"/>
            </a:endParaRPr>
          </a:p>
          <a:p>
            <a:pPr lvl="0" algn="justLow"/>
            <a:r>
              <a:rPr lang="fa-IR" sz="2400" b="1" dirty="0">
                <a:solidFill>
                  <a:srgbClr val="FF0000"/>
                </a:solidFill>
                <a:cs typeface="B Nazanin" pitchFamily="2" charset="-78"/>
              </a:rPr>
              <a:t>چگونه از بروز آن جلوگیری کنیم</a:t>
            </a:r>
            <a:r>
              <a:rPr lang="fa-IR" sz="2400" b="1" dirty="0" smtClean="0">
                <a:solidFill>
                  <a:srgbClr val="FF0000"/>
                </a:solidFill>
                <a:cs typeface="B Nazanin" pitchFamily="2" charset="-78"/>
              </a:rPr>
              <a:t>؟</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بهترین راهکار برای جلوگیری از ابتلا به عفونت‌های قارچی پوست، اصل پیشگیری و رعایت بهداشت عمومی و بهداشت فردی است.</a:t>
            </a:r>
          </a:p>
          <a:p>
            <a:pPr lvl="0" algn="justLow"/>
            <a:r>
              <a:rPr lang="fa-IR" sz="2400" b="1" dirty="0">
                <a:solidFill>
                  <a:prstClr val="white"/>
                </a:solidFill>
                <a:cs typeface="B Nazanin" pitchFamily="2" charset="-78"/>
              </a:rPr>
              <a:t>فقط مراقب باشید، زیرا عفونت‌های قارچی، از آن دسته عفونت‌هایی است که حتی پس از درمان هم امکان عود و بازگشت آنها وجود دارد، پس بیشتر حواستان را جمع کنید</a:t>
            </a:r>
            <a:r>
              <a:rPr lang="fa-IR" sz="2400" b="1" dirty="0" smtClean="0">
                <a:solidFill>
                  <a:prstClr val="white"/>
                </a:solidFill>
                <a:cs typeface="B Nazanin" pitchFamily="2" charset="-78"/>
              </a:rPr>
              <a:t>.</a:t>
            </a:r>
            <a:endParaRPr lang="fa-IR" sz="2400" b="1" dirty="0">
              <a:solidFill>
                <a:prstClr val="white"/>
              </a:solidFill>
              <a:cs typeface="B Nazanin" pitchFamily="2" charset="-78"/>
            </a:endParaRPr>
          </a:p>
        </p:txBody>
      </p:sp>
    </p:spTree>
    <p:extLst>
      <p:ext uri="{BB962C8B-B14F-4D97-AF65-F5344CB8AC3E}">
        <p14:creationId xmlns:p14="http://schemas.microsoft.com/office/powerpoint/2010/main" val="7639762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95536" y="836712"/>
            <a:ext cx="8424936" cy="4893647"/>
          </a:xfrm>
          <a:prstGeom prst="rect">
            <a:avLst/>
          </a:prstGeom>
          <a:noFill/>
        </p:spPr>
        <p:txBody>
          <a:bodyPr wrap="square" rtlCol="1">
            <a:spAutoFit/>
          </a:bodyPr>
          <a:lstStyle/>
          <a:p>
            <a:pPr algn="justLow"/>
            <a:endParaRPr lang="fa-IR" sz="2400" b="1" dirty="0">
              <a:cs typeface="B Nazanin" pitchFamily="2" charset="-78"/>
            </a:endParaRPr>
          </a:p>
          <a:p>
            <a:pPr algn="justLow"/>
            <a:r>
              <a:rPr lang="fa-IR" sz="2400" b="1" dirty="0">
                <a:solidFill>
                  <a:srgbClr val="FF0000"/>
                </a:solidFill>
                <a:cs typeface="B Nazanin" pitchFamily="2" charset="-78"/>
              </a:rPr>
              <a:t>با کودک مبتلا چه باید کرد</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ابتلای کودکان به این عارضه و گذراندن مراحل درمانی نباید باعث دور ماندن آنها از مدرسه و دوستان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در این مرحله، پزشکان شامپوهای ضد قارچی را تجویز می‌کنند که مانع از گسترش و انتقال آن به سایر افراد می‌ شود. این شامپوها عفونت را درمان نمی‌کنند، ولی به کاهش مقدار قارچ‌ها در پوست سر کودک کمک می‌نمایند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کودک نباید از شانه، حوله، رختخواب، کلاه و به طور کلی وسایل شخصی دیگران استفاده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وسایل شخصی کودک را به طور مرتب بشویید و پس از بهبود کودک، برای جلوگیری از عود عفونت‌ها، وسایل شخصی و به ویژه شانه او را با مواد ضد عفونی ‌کننده بشویید. </a:t>
            </a:r>
          </a:p>
        </p:txBody>
      </p:sp>
    </p:spTree>
    <p:extLst>
      <p:ext uri="{BB962C8B-B14F-4D97-AF65-F5344CB8AC3E}">
        <p14:creationId xmlns:p14="http://schemas.microsoft.com/office/powerpoint/2010/main" val="12451724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912204" y="260648"/>
            <a:ext cx="7848872" cy="3662541"/>
          </a:xfrm>
          <a:prstGeom prst="rect">
            <a:avLst/>
          </a:prstGeom>
          <a:noFill/>
        </p:spPr>
        <p:txBody>
          <a:bodyPr wrap="square" rtlCol="1">
            <a:spAutoFit/>
          </a:bodyPr>
          <a:lstStyle/>
          <a:p>
            <a:pPr algn="justLow"/>
            <a:endParaRPr lang="fa-IR" sz="2000" b="1" dirty="0">
              <a:cs typeface="B Nazanin" pitchFamily="2" charset="-78"/>
            </a:endParaRPr>
          </a:p>
          <a:p>
            <a:pPr algn="justLow"/>
            <a:endParaRPr lang="fa-IR" sz="2400" b="1" dirty="0">
              <a:cs typeface="B Nazanin" pitchFamily="2" charset="-78"/>
            </a:endParaRPr>
          </a:p>
          <a:p>
            <a:pPr algn="justLow"/>
            <a:r>
              <a:rPr lang="fa-IR" sz="2400" b="1" dirty="0">
                <a:cs typeface="B Nazanin" pitchFamily="2" charset="-78"/>
              </a:rPr>
              <a:t>3- عفونت قارچی </a:t>
            </a:r>
            <a:r>
              <a:rPr lang="en-US" sz="2400" b="1" dirty="0" err="1">
                <a:solidFill>
                  <a:srgbClr val="FF0000"/>
                </a:solidFill>
                <a:cs typeface="B Nazanin" pitchFamily="2" charset="-78"/>
              </a:rPr>
              <a:t>Pedis</a:t>
            </a:r>
            <a:r>
              <a:rPr lang="en-US" sz="2400" b="1" dirty="0">
                <a:solidFill>
                  <a:srgbClr val="FF0000"/>
                </a:solidFill>
                <a:cs typeface="B Nazanin" pitchFamily="2" charset="-78"/>
              </a:rPr>
              <a:t> </a:t>
            </a:r>
            <a:r>
              <a:rPr lang="fa-IR" sz="2400" b="1" dirty="0" smtClean="0">
                <a:cs typeface="B Nazanin" pitchFamily="2" charset="-78"/>
              </a:rPr>
              <a:t> و </a:t>
            </a:r>
            <a:r>
              <a:rPr lang="fa-IR" sz="2400" b="1" dirty="0">
                <a:cs typeface="B Nazanin" pitchFamily="2" charset="-78"/>
              </a:rPr>
              <a:t>یا پای ورزشکار</a:t>
            </a:r>
          </a:p>
          <a:p>
            <a:pPr algn="justLow"/>
            <a:endParaRPr lang="fa-IR" sz="2400" b="1" dirty="0">
              <a:cs typeface="B Nazanin" pitchFamily="2" charset="-78"/>
            </a:endParaRPr>
          </a:p>
          <a:p>
            <a:pPr algn="justLow"/>
            <a:r>
              <a:rPr lang="fa-IR" sz="2400" b="1" dirty="0">
                <a:cs typeface="B Nazanin" pitchFamily="2" charset="-78"/>
              </a:rPr>
              <a:t>این عفونت باعث پوسته پوسته شدن و خارش انگشتان پا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این عفونت بیشتر بین انگشت چهارم و پنجم پا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همچنین پای ورزشکار می تواند باعث ضخیم شدن و پوسته پوسته شدن پاشنه پا و همینطور باعث به وجود آمدن تاول هایی در بین انگشتان پا و یا کف پا گردد</a:t>
            </a:r>
            <a:r>
              <a:rPr lang="fa-IR" sz="2400" b="1" dirty="0" smtClean="0">
                <a:cs typeface="B Nazanin" pitchFamily="2" charset="-78"/>
              </a:rPr>
              <a:t>.</a:t>
            </a:r>
          </a:p>
          <a:p>
            <a:pPr algn="justLow"/>
            <a:endParaRPr lang="fa-IR" sz="20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8432" y="3289299"/>
            <a:ext cx="4392488" cy="3416380"/>
          </a:xfrm>
          <a:prstGeom prst="rect">
            <a:avLst/>
          </a:prstGeom>
        </p:spPr>
      </p:pic>
    </p:spTree>
    <p:extLst>
      <p:ext uri="{BB962C8B-B14F-4D97-AF65-F5344CB8AC3E}">
        <p14:creationId xmlns:p14="http://schemas.microsoft.com/office/powerpoint/2010/main" val="11704352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79512" y="548680"/>
            <a:ext cx="8784976" cy="5262979"/>
          </a:xfrm>
          <a:prstGeom prst="rect">
            <a:avLst/>
          </a:prstGeom>
          <a:noFill/>
        </p:spPr>
        <p:txBody>
          <a:bodyPr wrap="square" rtlCol="1">
            <a:spAutoFit/>
          </a:bodyPr>
          <a:lstStyle/>
          <a:p>
            <a:pPr algn="justLow"/>
            <a:r>
              <a:rPr lang="fa-IR" sz="2400" b="1" dirty="0">
                <a:solidFill>
                  <a:srgbClr val="FF0000"/>
                </a:solidFill>
                <a:cs typeface="B Nazanin" pitchFamily="2" charset="-78"/>
              </a:rPr>
              <a:t>علائم پای </a:t>
            </a:r>
            <a:r>
              <a:rPr lang="fa-IR" sz="2400" b="1" dirty="0" smtClean="0">
                <a:solidFill>
                  <a:srgbClr val="FF0000"/>
                </a:solidFill>
                <a:cs typeface="B Nazanin" pitchFamily="2" charset="-78"/>
              </a:rPr>
              <a:t>ورزشکار:</a:t>
            </a:r>
          </a:p>
          <a:p>
            <a:pPr algn="justLow"/>
            <a:endParaRPr lang="fa-IR" sz="2400" b="1" dirty="0">
              <a:solidFill>
                <a:srgbClr val="FF0000"/>
              </a:solidFill>
              <a:cs typeface="B Nazanin" pitchFamily="2" charset="-78"/>
            </a:endParaRPr>
          </a:p>
          <a:p>
            <a:pPr algn="justLow"/>
            <a:r>
              <a:rPr lang="fa-IR" sz="2400" b="1" dirty="0">
                <a:cs typeface="B Nazanin" pitchFamily="2" charset="-78"/>
              </a:rPr>
              <a:t>بسیاری از افراد مبتلا، هیچ علامتی از عفونت قارچی را ندارند. اما برخی ها دچار خشکی کف پا می باشند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علائم شایع پای ورزشکار عبارت است از: خارش و سوزش پوست پا</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ممکن است پوست بی رنگ، پوسته پوسته و دردناک شود و حتی ممکن است خونریزی هم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به ندرت، پای ورزشکار ممکن است تاول بزند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گاهی اوقات تکه های خشک پوست ممکن است به اطراف و روی پا گسترش یابند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بیشتر اوقات، بثورات فقط در کف پا موجود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فضای بین انگشت 4 و 5 پا؛ دارای رطوبت، پوسته پوسته و تکه های خشک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پای ورزشکار ممکن است در کشاله ران و یا دست نیز دیده شود.</a:t>
            </a:r>
          </a:p>
          <a:p>
            <a:pPr algn="justLow"/>
            <a:r>
              <a:rPr lang="fa-IR" sz="2400" b="1" dirty="0">
                <a:cs typeface="B Nazanin" pitchFamily="2" charset="-78"/>
              </a:rPr>
              <a:t>نادیده گرفتن درمان عفونت قارچی ناخن پا، باعث برگشت بیماری پای ورزشکار می </a:t>
            </a:r>
            <a:r>
              <a:rPr lang="fa-IR" sz="2400" b="1" dirty="0" smtClean="0">
                <a:cs typeface="B Nazanin" pitchFamily="2" charset="-78"/>
              </a:rPr>
              <a:t>شود.</a:t>
            </a:r>
            <a:endParaRPr lang="fa-IR" sz="2400" b="1" dirty="0">
              <a:cs typeface="B Nazanin" pitchFamily="2" charset="-78"/>
            </a:endParaRPr>
          </a:p>
        </p:txBody>
      </p:sp>
    </p:spTree>
    <p:extLst>
      <p:ext uri="{BB962C8B-B14F-4D97-AF65-F5344CB8AC3E}">
        <p14:creationId xmlns:p14="http://schemas.microsoft.com/office/powerpoint/2010/main" val="16633034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764704"/>
            <a:ext cx="7992888" cy="5632311"/>
          </a:xfrm>
          <a:prstGeom prst="rect">
            <a:avLst/>
          </a:prstGeom>
          <a:noFill/>
        </p:spPr>
        <p:txBody>
          <a:bodyPr wrap="square" rtlCol="1">
            <a:spAutoFit/>
          </a:bodyPr>
          <a:lstStyle/>
          <a:p>
            <a:pPr lvl="0" algn="justLow"/>
            <a:r>
              <a:rPr lang="fa-IR" sz="2400" b="1" dirty="0">
                <a:solidFill>
                  <a:srgbClr val="FF0000"/>
                </a:solidFill>
                <a:cs typeface="B Nazanin" pitchFamily="2" charset="-78"/>
              </a:rPr>
              <a:t>انواع مختلف پای </a:t>
            </a:r>
            <a:r>
              <a:rPr lang="fa-IR" sz="2400" b="1" dirty="0" smtClean="0">
                <a:solidFill>
                  <a:srgbClr val="FF0000"/>
                </a:solidFill>
                <a:cs typeface="B Nazanin" pitchFamily="2" charset="-78"/>
              </a:rPr>
              <a:t>ورزشکار:</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1- کف پا که به نام  کفش پوست </a:t>
            </a:r>
            <a:r>
              <a:rPr lang="en-US" sz="2400" b="1" dirty="0" smtClean="0">
                <a:solidFill>
                  <a:prstClr val="white"/>
                </a:solidFill>
                <a:cs typeface="B Nazanin" pitchFamily="2" charset="-78"/>
              </a:rPr>
              <a:t>Moccasin </a:t>
            </a:r>
            <a:r>
              <a:rPr lang="fa-IR" sz="2400" b="1" dirty="0" smtClean="0">
                <a:solidFill>
                  <a:prstClr val="white"/>
                </a:solidFill>
                <a:cs typeface="B Nazanin" pitchFamily="2" charset="-78"/>
              </a:rPr>
              <a:t> خوانده </a:t>
            </a:r>
            <a:r>
              <a:rPr lang="fa-IR" sz="2400" b="1" dirty="0">
                <a:solidFill>
                  <a:prstClr val="white"/>
                </a:solidFill>
                <a:cs typeface="B Nazanin" pitchFamily="2" charset="-78"/>
              </a:rPr>
              <a:t>می شود.</a:t>
            </a:r>
          </a:p>
          <a:p>
            <a:pPr lvl="0" algn="justLow"/>
            <a:r>
              <a:rPr lang="fa-IR" sz="2400" b="1" dirty="0">
                <a:solidFill>
                  <a:prstClr val="white"/>
                </a:solidFill>
                <a:cs typeface="B Nazanin" pitchFamily="2" charset="-78"/>
              </a:rPr>
              <a:t>2- بین انگشتان که به نام  </a:t>
            </a:r>
            <a:r>
              <a:rPr lang="en-US" sz="2400" b="1" dirty="0" err="1">
                <a:solidFill>
                  <a:prstClr val="white"/>
                </a:solidFill>
                <a:cs typeface="B Nazanin" pitchFamily="2" charset="-78"/>
              </a:rPr>
              <a:t>interdigital</a:t>
            </a:r>
            <a:r>
              <a:rPr lang="en-US" sz="2400" b="1" dirty="0">
                <a:solidFill>
                  <a:prstClr val="white"/>
                </a:solidFill>
                <a:cs typeface="B Nazanin" pitchFamily="2" charset="-78"/>
              </a:rPr>
              <a:t> </a:t>
            </a:r>
            <a:r>
              <a:rPr lang="fa-IR" sz="2400" b="1" dirty="0" smtClean="0">
                <a:solidFill>
                  <a:prstClr val="white"/>
                </a:solidFill>
                <a:cs typeface="B Nazanin" pitchFamily="2" charset="-78"/>
              </a:rPr>
              <a:t> خوانده </a:t>
            </a:r>
            <a:r>
              <a:rPr lang="fa-IR" sz="2400" b="1" dirty="0">
                <a:solidFill>
                  <a:prstClr val="white"/>
                </a:solidFill>
                <a:cs typeface="B Nazanin" pitchFamily="2" charset="-78"/>
              </a:rPr>
              <a:t>می شود.</a:t>
            </a:r>
          </a:p>
          <a:p>
            <a:pPr lvl="0" algn="justLow"/>
            <a:r>
              <a:rPr lang="fa-IR" sz="2400" b="1" dirty="0">
                <a:solidFill>
                  <a:prstClr val="white"/>
                </a:solidFill>
                <a:cs typeface="B Nazanin" pitchFamily="2" charset="-78"/>
              </a:rPr>
              <a:t>3- نوع التهابی و یا تاولی.</a:t>
            </a:r>
          </a:p>
          <a:p>
            <a:pPr lvl="0" algn="justLow"/>
            <a:r>
              <a:rPr lang="fa-IR" sz="2400" b="1" dirty="0">
                <a:solidFill>
                  <a:prstClr val="white"/>
                </a:solidFill>
                <a:cs typeface="B Nazanin" pitchFamily="2" charset="-78"/>
              </a:rPr>
              <a:t>این تاول ها دارای پوسته های خشک و ضخیم و پوست قرمز می باشند.</a:t>
            </a:r>
          </a:p>
          <a:p>
            <a:pPr lvl="0" algn="justLow"/>
            <a:r>
              <a:rPr lang="fa-IR" sz="2400" b="1" dirty="0">
                <a:solidFill>
                  <a:prstClr val="white"/>
                </a:solidFill>
                <a:cs typeface="B Nazanin" pitchFamily="2" charset="-78"/>
              </a:rPr>
              <a:t>در برخی مواقع، این تاول ها به صورت خشکی پوست بدون قرمزی و یا التهاب ظاهر می شوند</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a:solidFill>
                  <a:srgbClr val="FF0000"/>
                </a:solidFill>
                <a:cs typeface="B Nazanin" pitchFamily="2" charset="-78"/>
              </a:rPr>
              <a:t>آیا پای ورزشکار مسری است</a:t>
            </a:r>
            <a:r>
              <a:rPr lang="fa-IR" sz="2400" b="1" dirty="0" smtClean="0">
                <a:solidFill>
                  <a:srgbClr val="FF0000"/>
                </a:solidFill>
                <a:cs typeface="B Nazanin" pitchFamily="2" charset="-78"/>
              </a:rPr>
              <a:t>؟</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بله. برخی افراد حساس تر و برخی دیگر مقاوم تر می باشند.</a:t>
            </a:r>
          </a:p>
          <a:p>
            <a:pPr lvl="0" algn="justLow"/>
            <a:r>
              <a:rPr lang="fa-IR" sz="2400" b="1" dirty="0">
                <a:solidFill>
                  <a:prstClr val="white"/>
                </a:solidFill>
                <a:cs typeface="B Nazanin" pitchFamily="2" charset="-78"/>
              </a:rPr>
              <a:t>در اماکن مرطوب و گرم، استخرهای شنا و رختکن این بیماری سرایت می کند.</a:t>
            </a:r>
          </a:p>
          <a:p>
            <a:pPr lvl="0" algn="justLow"/>
            <a:endParaRPr lang="fa-IR" sz="2400" b="1" dirty="0" smtClean="0">
              <a:solidFill>
                <a:prstClr val="white"/>
              </a:solidFill>
              <a:cs typeface="B Nazanin" pitchFamily="2" charset="-78"/>
            </a:endParaRPr>
          </a:p>
        </p:txBody>
      </p:sp>
    </p:spTree>
    <p:extLst>
      <p:ext uri="{BB962C8B-B14F-4D97-AF65-F5344CB8AC3E}">
        <p14:creationId xmlns:p14="http://schemas.microsoft.com/office/powerpoint/2010/main" val="7255556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23528" y="54169"/>
            <a:ext cx="8496944" cy="6678751"/>
          </a:xfrm>
          <a:prstGeom prst="rect">
            <a:avLst/>
          </a:prstGeom>
          <a:noFill/>
        </p:spPr>
        <p:txBody>
          <a:bodyPr wrap="square" rtlCol="1">
            <a:spAutoFit/>
          </a:bodyPr>
          <a:lstStyle/>
          <a:p>
            <a:pPr algn="justLow"/>
            <a:endParaRPr lang="fa-IR" sz="2000" b="1" dirty="0">
              <a:cs typeface="B Nazanin" pitchFamily="2" charset="-78"/>
            </a:endParaRPr>
          </a:p>
          <a:p>
            <a:pPr algn="justLow"/>
            <a:r>
              <a:rPr lang="fa-IR" sz="2400" b="1" dirty="0">
                <a:solidFill>
                  <a:srgbClr val="FF0000"/>
                </a:solidFill>
                <a:cs typeface="B Nazanin" pitchFamily="2" charset="-78"/>
              </a:rPr>
              <a:t>چه عللی موجب بثورات پوستی می شود</a:t>
            </a:r>
            <a:r>
              <a:rPr lang="fa-IR" sz="2400" b="1" dirty="0" smtClean="0">
                <a:solidFill>
                  <a:srgbClr val="FF0000"/>
                </a:solidFill>
                <a:cs typeface="B Nazanin" pitchFamily="2" charset="-78"/>
              </a:rPr>
              <a:t>؟</a:t>
            </a:r>
            <a:endParaRPr lang="fa-IR" sz="2400" b="1" dirty="0">
              <a:solidFill>
                <a:srgbClr val="FF0000"/>
              </a:solidFill>
              <a:cs typeface="B Nazanin" pitchFamily="2" charset="-78"/>
            </a:endParaRPr>
          </a:p>
          <a:p>
            <a:pPr algn="justLow"/>
            <a:r>
              <a:rPr lang="fa-IR" sz="2400" b="1" dirty="0">
                <a:cs typeface="B Nazanin" pitchFamily="2" charset="-78"/>
              </a:rPr>
              <a:t>- درماتیت </a:t>
            </a:r>
            <a:r>
              <a:rPr lang="fa-IR" sz="2400" b="1" dirty="0" smtClean="0">
                <a:cs typeface="B Nazanin" pitchFamily="2" charset="-78"/>
              </a:rPr>
              <a:t>تماسی</a:t>
            </a:r>
            <a:endParaRPr lang="fa-IR" sz="2400" b="1" dirty="0">
              <a:cs typeface="B Nazanin" pitchFamily="2" charset="-78"/>
            </a:endParaRPr>
          </a:p>
          <a:p>
            <a:pPr algn="justLow"/>
            <a:r>
              <a:rPr lang="fa-IR" sz="2400" b="1" dirty="0">
                <a:cs typeface="B Nazanin" pitchFamily="2" charset="-78"/>
              </a:rPr>
              <a:t>- آلرژی به </a:t>
            </a:r>
            <a:r>
              <a:rPr lang="fa-IR" sz="2400" b="1" dirty="0" smtClean="0">
                <a:cs typeface="B Nazanin" pitchFamily="2" charset="-78"/>
              </a:rPr>
              <a:t>کفش</a:t>
            </a:r>
            <a:endParaRPr lang="fa-IR" sz="2400" b="1" dirty="0">
              <a:cs typeface="B Nazanin" pitchFamily="2" charset="-78"/>
            </a:endParaRPr>
          </a:p>
          <a:p>
            <a:pPr algn="justLow"/>
            <a:r>
              <a:rPr lang="fa-IR" sz="2400" b="1" dirty="0">
                <a:cs typeface="B Nazanin" pitchFamily="2" charset="-78"/>
              </a:rPr>
              <a:t>- اگزما و آلرژی </a:t>
            </a:r>
            <a:r>
              <a:rPr lang="fa-IR" sz="2400" b="1" dirty="0" smtClean="0">
                <a:cs typeface="B Nazanin" pitchFamily="2" charset="-78"/>
              </a:rPr>
              <a:t>پوستی</a:t>
            </a:r>
            <a:endParaRPr lang="fa-IR" sz="2400" b="1" dirty="0">
              <a:cs typeface="B Nazanin" pitchFamily="2" charset="-78"/>
            </a:endParaRPr>
          </a:p>
          <a:p>
            <a:pPr algn="justLow"/>
            <a:r>
              <a:rPr lang="fa-IR" sz="2400" b="1" dirty="0">
                <a:cs typeface="B Nazanin" pitchFamily="2" charset="-78"/>
              </a:rPr>
              <a:t>- </a:t>
            </a:r>
            <a:r>
              <a:rPr lang="fa-IR" sz="2400" b="1" dirty="0" smtClean="0">
                <a:cs typeface="B Nazanin" pitchFamily="2" charset="-78"/>
              </a:rPr>
              <a:t>پسوریازیس</a:t>
            </a:r>
            <a:endParaRPr lang="fa-IR" sz="2400" b="1" dirty="0">
              <a:cs typeface="B Nazanin" pitchFamily="2" charset="-78"/>
            </a:endParaRPr>
          </a:p>
          <a:p>
            <a:pPr algn="justLow"/>
            <a:r>
              <a:rPr lang="fa-IR" sz="2400" b="1" dirty="0">
                <a:cs typeface="B Nazanin" pitchFamily="2" charset="-78"/>
              </a:rPr>
              <a:t>- عفونت های مخمری و </a:t>
            </a:r>
            <a:r>
              <a:rPr lang="fa-IR" sz="2400" b="1" dirty="0" smtClean="0">
                <a:cs typeface="B Nazanin" pitchFamily="2" charset="-78"/>
              </a:rPr>
              <a:t>باکتریایی</a:t>
            </a:r>
            <a:endParaRPr lang="fa-IR" sz="2400" b="1" dirty="0">
              <a:cs typeface="B Nazanin" pitchFamily="2" charset="-78"/>
            </a:endParaRPr>
          </a:p>
          <a:p>
            <a:pPr algn="justLow"/>
            <a:r>
              <a:rPr lang="fa-IR" sz="2400" b="1" dirty="0">
                <a:cs typeface="B Nazanin" pitchFamily="2" charset="-78"/>
              </a:rPr>
              <a:t>پزشک با یک آزمایش ساده به نام </a:t>
            </a:r>
            <a:r>
              <a:rPr lang="en-US" sz="2400" b="1" dirty="0">
                <a:cs typeface="B Nazanin" pitchFamily="2" charset="-78"/>
              </a:rPr>
              <a:t>KOH </a:t>
            </a:r>
            <a:r>
              <a:rPr lang="fa-IR" sz="2400" b="1" dirty="0">
                <a:cs typeface="B Nazanin" pitchFamily="2" charset="-78"/>
              </a:rPr>
              <a:t>و یا هیدروکسید پتاسیم می تواند تشخیص دهد که شما مبتلا به عفونت قارچی شده اید یا نه</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در این آزمایش، تکه کوچک پوست را زیر میکروسکوپ قرار می دهند و نتیجه در عرض چند دقیقه مشخص می شود</a:t>
            </a:r>
            <a:r>
              <a:rPr lang="fa-IR" sz="2400" b="1" dirty="0" smtClean="0">
                <a:cs typeface="B Nazanin" pitchFamily="2" charset="-78"/>
              </a:rPr>
              <a:t>.</a:t>
            </a:r>
            <a:endParaRPr lang="fa-IR" sz="2400" b="1" dirty="0">
              <a:cs typeface="B Nazanin" pitchFamily="2" charset="-78"/>
            </a:endParaRPr>
          </a:p>
          <a:p>
            <a:pPr algn="justLow"/>
            <a:r>
              <a:rPr lang="fa-IR" sz="2400" b="1" dirty="0">
                <a:solidFill>
                  <a:srgbClr val="FF0000"/>
                </a:solidFill>
                <a:cs typeface="B Nazanin" pitchFamily="2" charset="-78"/>
              </a:rPr>
              <a:t>درمان پای </a:t>
            </a:r>
            <a:r>
              <a:rPr lang="fa-IR" sz="2400" b="1" dirty="0" smtClean="0">
                <a:solidFill>
                  <a:srgbClr val="FF0000"/>
                </a:solidFill>
                <a:cs typeface="B Nazanin" pitchFamily="2" charset="-78"/>
              </a:rPr>
              <a:t>ورزشکار:</a:t>
            </a:r>
            <a:endParaRPr lang="fa-IR" sz="2400" b="1" dirty="0">
              <a:solidFill>
                <a:srgbClr val="FF0000"/>
              </a:solidFill>
              <a:cs typeface="B Nazanin" pitchFamily="2" charset="-78"/>
            </a:endParaRPr>
          </a:p>
          <a:p>
            <a:pPr algn="justLow"/>
            <a:r>
              <a:rPr lang="fa-IR" sz="2400" b="1" dirty="0">
                <a:cs typeface="B Nazanin" pitchFamily="2" charset="-78"/>
              </a:rPr>
              <a:t>1- خشک و تمیز کردن مناطق آلوده می باشد. کفشی را از جنس چرم و یا موادی که پا در آن نفس بکشد، خریداری کنید. مواد کفش از قبیل: وینیل، باعث می شود رطوبت پا باقی بماند و قارچ به راحتی رشد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جوراب های نخی که رطوبت پا را از بین می برند نیز توصیه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2- تحت نظر پزشک از داروهای ضد قارچ استفاده کنید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داروهای ضدقارچ در دوران بارداری توصیه نمی شود.</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3568" y="240796"/>
            <a:ext cx="2016224" cy="2352261"/>
          </a:xfrm>
          <a:prstGeom prst="rect">
            <a:avLst/>
          </a:prstGeom>
        </p:spPr>
      </p:pic>
    </p:spTree>
    <p:extLst>
      <p:ext uri="{BB962C8B-B14F-4D97-AF65-F5344CB8AC3E}">
        <p14:creationId xmlns:p14="http://schemas.microsoft.com/office/powerpoint/2010/main" val="29569103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79512" y="188640"/>
            <a:ext cx="8856984" cy="6370975"/>
          </a:xfrm>
          <a:prstGeom prst="rect">
            <a:avLst/>
          </a:prstGeom>
          <a:noFill/>
        </p:spPr>
        <p:txBody>
          <a:bodyPr wrap="square" rtlCol="1">
            <a:spAutoFit/>
          </a:bodyPr>
          <a:lstStyle/>
          <a:p>
            <a:pPr algn="justLow"/>
            <a:r>
              <a:rPr lang="fa-IR" sz="2400" b="1" dirty="0">
                <a:solidFill>
                  <a:srgbClr val="FF0000"/>
                </a:solidFill>
                <a:cs typeface="B Nazanin" pitchFamily="2" charset="-78"/>
              </a:rPr>
              <a:t>عوارض پای </a:t>
            </a:r>
            <a:r>
              <a:rPr lang="fa-IR" sz="2400" b="1" dirty="0" smtClean="0">
                <a:solidFill>
                  <a:srgbClr val="FF0000"/>
                </a:solidFill>
                <a:cs typeface="B Nazanin" pitchFamily="2" charset="-78"/>
              </a:rPr>
              <a:t>ورزشکار:</a:t>
            </a:r>
            <a:endParaRPr lang="fa-IR" sz="2400" b="1" dirty="0">
              <a:solidFill>
                <a:srgbClr val="FF0000"/>
              </a:solidFill>
              <a:cs typeface="B Nazanin" pitchFamily="2" charset="-78"/>
            </a:endParaRPr>
          </a:p>
          <a:p>
            <a:pPr algn="justLow"/>
            <a:r>
              <a:rPr lang="fa-IR" sz="2400" b="1" dirty="0">
                <a:cs typeface="B Nazanin" pitchFamily="2" charset="-78"/>
              </a:rPr>
              <a:t>عدم درمان به موقع باعث گسترش عفونت قارچی به مناطق دیگر بدن و سایر افراد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این نوع قارچ در پوست، سر و ناخن زندگی می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عفونت قارچی </a:t>
            </a:r>
            <a:r>
              <a:rPr lang="fa-IR" sz="2400" b="1" dirty="0" smtClean="0">
                <a:cs typeface="B Nazanin" pitchFamily="2" charset="-78"/>
              </a:rPr>
              <a:t>ناخن </a:t>
            </a:r>
            <a:r>
              <a:rPr lang="en-US" sz="2400" b="1" dirty="0" err="1" smtClean="0">
                <a:cs typeface="B Nazanin" pitchFamily="2" charset="-78"/>
              </a:rPr>
              <a:t>onychomycosis</a:t>
            </a:r>
            <a:endParaRPr lang="en-US" sz="2400" b="1" dirty="0">
              <a:cs typeface="B Nazanin" pitchFamily="2" charset="-78"/>
            </a:endParaRPr>
          </a:p>
          <a:p>
            <a:pPr algn="justLow"/>
            <a:r>
              <a:rPr lang="en-US" sz="2400" b="1" dirty="0">
                <a:cs typeface="B Nazanin" pitchFamily="2" charset="-78"/>
              </a:rPr>
              <a:t>- </a:t>
            </a:r>
            <a:r>
              <a:rPr lang="fa-IR" sz="2400" b="1" dirty="0">
                <a:cs typeface="B Nazanin" pitchFamily="2" charset="-78"/>
              </a:rPr>
              <a:t>عفونت قارچی کشاله </a:t>
            </a:r>
            <a:r>
              <a:rPr lang="fa-IR" sz="2400" b="1" dirty="0" smtClean="0">
                <a:cs typeface="B Nazanin" pitchFamily="2" charset="-78"/>
              </a:rPr>
              <a:t>ران </a:t>
            </a:r>
            <a:r>
              <a:rPr lang="en-US" sz="2400" b="1" dirty="0" err="1" smtClean="0">
                <a:cs typeface="B Nazanin" pitchFamily="2" charset="-78"/>
              </a:rPr>
              <a:t>tinea</a:t>
            </a:r>
            <a:r>
              <a:rPr lang="en-US" sz="2400" b="1" dirty="0" smtClean="0">
                <a:cs typeface="B Nazanin" pitchFamily="2" charset="-78"/>
              </a:rPr>
              <a:t> </a:t>
            </a:r>
            <a:r>
              <a:rPr lang="en-US" sz="2400" b="1" dirty="0" err="1" smtClean="0">
                <a:cs typeface="B Nazanin" pitchFamily="2" charset="-78"/>
              </a:rPr>
              <a:t>cruris</a:t>
            </a:r>
            <a:endParaRPr lang="en-US" sz="2400" b="1" dirty="0">
              <a:cs typeface="B Nazanin" pitchFamily="2" charset="-78"/>
            </a:endParaRPr>
          </a:p>
          <a:p>
            <a:pPr algn="justLow"/>
            <a:r>
              <a:rPr lang="en-US" sz="2400" b="1" dirty="0">
                <a:cs typeface="B Nazanin" pitchFamily="2" charset="-78"/>
              </a:rPr>
              <a:t>- </a:t>
            </a:r>
            <a:r>
              <a:rPr lang="fa-IR" sz="2400" b="1" dirty="0">
                <a:cs typeface="B Nazanin" pitchFamily="2" charset="-78"/>
              </a:rPr>
              <a:t>عفونت قارچی پوست </a:t>
            </a:r>
            <a:r>
              <a:rPr lang="en-US" sz="2400" b="1" dirty="0" err="1" smtClean="0">
                <a:cs typeface="B Nazanin" pitchFamily="2" charset="-78"/>
              </a:rPr>
              <a:t>tinea</a:t>
            </a:r>
            <a:r>
              <a:rPr lang="en-US" sz="2400" b="1" dirty="0" smtClean="0">
                <a:cs typeface="B Nazanin" pitchFamily="2" charset="-78"/>
              </a:rPr>
              <a:t> </a:t>
            </a:r>
            <a:r>
              <a:rPr lang="en-US" sz="2400" b="1" dirty="0" err="1" smtClean="0">
                <a:cs typeface="B Nazanin" pitchFamily="2" charset="-78"/>
              </a:rPr>
              <a:t>corporis</a:t>
            </a:r>
            <a:endParaRPr lang="en-US" sz="2400" b="1" dirty="0" smtClean="0">
              <a:cs typeface="B Nazanin" pitchFamily="2" charset="-78"/>
            </a:endParaRPr>
          </a:p>
          <a:p>
            <a:pPr algn="justLow"/>
            <a:r>
              <a:rPr lang="en-US" sz="2400" b="1" dirty="0" smtClean="0">
                <a:cs typeface="B Nazanin" pitchFamily="2" charset="-78"/>
              </a:rPr>
              <a:t>- </a:t>
            </a:r>
            <a:r>
              <a:rPr lang="fa-IR" sz="2400" b="1" dirty="0" smtClean="0">
                <a:cs typeface="B Nazanin" pitchFamily="2" charset="-78"/>
              </a:rPr>
              <a:t>عفونت باکتریایی ثانویه</a:t>
            </a:r>
          </a:p>
          <a:p>
            <a:pPr algn="justLow"/>
            <a:endParaRPr lang="fa-IR" sz="2400" b="1" dirty="0">
              <a:cs typeface="B Nazanin" pitchFamily="2" charset="-78"/>
            </a:endParaRPr>
          </a:p>
          <a:p>
            <a:pPr algn="justLow"/>
            <a:r>
              <a:rPr lang="fa-IR" sz="2400" b="1" dirty="0">
                <a:cs typeface="B Nazanin" pitchFamily="2" charset="-78"/>
              </a:rPr>
              <a:t>افراد مبتلا به دیابت، ایدز، سرطان و دیگر مشکلات ایمنی بیشتر در معرض انواع عفونت ها می باشند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هنگامی که پوست عفونی شده باشد، محافظ طبیعی پوست تخریب می شود. باکتری و مخمرها می توانند وارد پوست تخریب شده شوند و بوی بد را موجب شوند</a:t>
            </a:r>
            <a:r>
              <a:rPr lang="fa-IR" sz="2400" b="1" dirty="0" smtClean="0">
                <a:cs typeface="B Nazanin" pitchFamily="2" charset="-78"/>
              </a:rPr>
              <a:t>.</a:t>
            </a:r>
            <a:endParaRPr lang="fa-IR" sz="2400" b="1" dirty="0">
              <a:cs typeface="B Nazanin" pitchFamily="2" charset="-78"/>
            </a:endParaRPr>
          </a:p>
          <a:p>
            <a:pPr algn="justLow"/>
            <a:r>
              <a:rPr lang="fa-IR" sz="2400" b="1" dirty="0" smtClean="0">
                <a:cs typeface="B Nazanin" pitchFamily="2" charset="-78"/>
              </a:rPr>
              <a:t>افراد </a:t>
            </a:r>
            <a:r>
              <a:rPr lang="fa-IR" sz="2400" b="1" dirty="0">
                <a:cs typeface="B Nazanin" pitchFamily="2" charset="-78"/>
              </a:rPr>
              <a:t>مبتلا به دیابت، ورم ساق پا و افراد مسن و افراد دارای نقص سیستم ایمنی بیشتر دچار می شوند.</a:t>
            </a:r>
          </a:p>
          <a:p>
            <a:pPr algn="justLow"/>
            <a:r>
              <a:rPr lang="fa-IR" sz="2400" b="1" dirty="0">
                <a:cs typeface="B Nazanin" pitchFamily="2" charset="-78"/>
              </a:rPr>
              <a:t>برای بهبوداین بیماری، پای خود را در یک بخش سرکه و یک بخش آب برای مدت 20 تا 30 دقیقه قرار دهید. بعد از آن، پای خود را بشویید و خشک کنید</a:t>
            </a:r>
          </a:p>
        </p:txBody>
      </p:sp>
    </p:spTree>
    <p:extLst>
      <p:ext uri="{BB962C8B-B14F-4D97-AF65-F5344CB8AC3E}">
        <p14:creationId xmlns:p14="http://schemas.microsoft.com/office/powerpoint/2010/main" val="29164695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908720"/>
            <a:ext cx="7992888" cy="5262979"/>
          </a:xfrm>
          <a:prstGeom prst="rect">
            <a:avLst/>
          </a:prstGeom>
          <a:noFill/>
        </p:spPr>
        <p:txBody>
          <a:bodyPr wrap="square" rtlCol="1">
            <a:spAutoFit/>
          </a:bodyPr>
          <a:lstStyle/>
          <a:p>
            <a:pPr lvl="0" algn="justLow"/>
            <a:r>
              <a:rPr lang="fa-IR" sz="2400" b="1" dirty="0">
                <a:solidFill>
                  <a:srgbClr val="FF0000"/>
                </a:solidFill>
                <a:cs typeface="B Nazanin" pitchFamily="2" charset="-78"/>
              </a:rPr>
              <a:t>پیشگیری از پای </a:t>
            </a:r>
            <a:r>
              <a:rPr lang="fa-IR" sz="2400" b="1" dirty="0" smtClean="0">
                <a:solidFill>
                  <a:srgbClr val="FF0000"/>
                </a:solidFill>
                <a:cs typeface="B Nazanin" pitchFamily="2" charset="-78"/>
              </a:rPr>
              <a:t>ورزشکار:</a:t>
            </a:r>
          </a:p>
          <a:p>
            <a:pPr lvl="0" algn="justLow"/>
            <a:endParaRPr lang="fa-IR" sz="2400" b="1" dirty="0">
              <a:solidFill>
                <a:srgbClr val="008000"/>
              </a:solidFill>
              <a:cs typeface="B Nazanin" pitchFamily="2" charset="-78"/>
            </a:endParaRPr>
          </a:p>
          <a:p>
            <a:pPr lvl="0" algn="justLow"/>
            <a:r>
              <a:rPr lang="fa-IR" sz="2400" b="1" dirty="0">
                <a:solidFill>
                  <a:prstClr val="white"/>
                </a:solidFill>
                <a:cs typeface="B Nazanin" pitchFamily="2" charset="-78"/>
              </a:rPr>
              <a:t>- تمیز و خشک کردن پا</a:t>
            </a:r>
          </a:p>
          <a:p>
            <a:pPr lvl="0" algn="justLow"/>
            <a:r>
              <a:rPr lang="fa-IR" sz="2400" b="1" dirty="0">
                <a:solidFill>
                  <a:prstClr val="white"/>
                </a:solidFill>
                <a:cs typeface="B Nazanin" pitchFamily="2" charset="-78"/>
              </a:rPr>
              <a:t>- جلوگیری از رطوبت پا</a:t>
            </a:r>
          </a:p>
          <a:p>
            <a:pPr lvl="0" algn="justLow"/>
            <a:r>
              <a:rPr lang="fa-IR" sz="2400" b="1" dirty="0">
                <a:solidFill>
                  <a:prstClr val="white"/>
                </a:solidFill>
                <a:cs typeface="B Nazanin" pitchFamily="2" charset="-78"/>
              </a:rPr>
              <a:t>- پوشیدن جوراب نخی</a:t>
            </a:r>
          </a:p>
          <a:p>
            <a:pPr lvl="0" algn="justLow"/>
            <a:r>
              <a:rPr lang="fa-IR" sz="2400" b="1" dirty="0">
                <a:solidFill>
                  <a:prstClr val="white"/>
                </a:solidFill>
                <a:cs typeface="B Nazanin" pitchFamily="2" charset="-78"/>
              </a:rPr>
              <a:t>- درآورن کفش ها برای تنفس پا</a:t>
            </a:r>
          </a:p>
          <a:p>
            <a:pPr lvl="0" algn="justLow"/>
            <a:r>
              <a:rPr lang="fa-IR" sz="2400" b="1" dirty="0">
                <a:solidFill>
                  <a:prstClr val="white"/>
                </a:solidFill>
                <a:cs typeface="B Nazanin" pitchFamily="2" charset="-78"/>
              </a:rPr>
              <a:t>- پابرهنه راه نرفتن، به خصوص در محل های عمومی</a:t>
            </a:r>
          </a:p>
          <a:p>
            <a:pPr lvl="0" algn="justLow"/>
            <a:r>
              <a:rPr lang="fa-IR" sz="2400" b="1" dirty="0">
                <a:solidFill>
                  <a:prstClr val="white"/>
                </a:solidFill>
                <a:cs typeface="B Nazanin" pitchFamily="2" charset="-78"/>
              </a:rPr>
              <a:t>- عدم تماس با افراد آلوده</a:t>
            </a:r>
          </a:p>
          <a:p>
            <a:pPr lvl="0" algn="justLow"/>
            <a:r>
              <a:rPr lang="fa-IR" sz="2400" b="1" dirty="0">
                <a:solidFill>
                  <a:prstClr val="white"/>
                </a:solidFill>
                <a:cs typeface="B Nazanin" pitchFamily="2" charset="-78"/>
              </a:rPr>
              <a:t>- ضدعفونی کردن کفش های قدیمی و شستن آنها با پودر ضد قارچ به طور هفتگی و یا ماهانه</a:t>
            </a:r>
          </a:p>
          <a:p>
            <a:pPr lvl="0" algn="justLow"/>
            <a:r>
              <a:rPr lang="fa-IR" sz="2400" b="1" dirty="0">
                <a:solidFill>
                  <a:prstClr val="white"/>
                </a:solidFill>
                <a:cs typeface="B Nazanin" pitchFamily="2" charset="-78"/>
              </a:rPr>
              <a:t>درمان های خانگی پای ورزشکار</a:t>
            </a:r>
          </a:p>
          <a:p>
            <a:pPr lvl="0" algn="justLow"/>
            <a:r>
              <a:rPr lang="fa-IR" sz="2400" b="1" dirty="0">
                <a:solidFill>
                  <a:prstClr val="white"/>
                </a:solidFill>
                <a:cs typeface="B Nazanin" pitchFamily="2" charset="-78"/>
              </a:rPr>
              <a:t>- سرکه (سرکه سیب) : پای خود را در یک بخش سرکه و یک بخش آب برای مدت 20 تا 30 دقیقه قرار دهید. بعد از آن، پای خود را بشویید و خشک کنید.</a:t>
            </a:r>
          </a:p>
        </p:txBody>
      </p:sp>
    </p:spTree>
    <p:extLst>
      <p:ext uri="{BB962C8B-B14F-4D97-AF65-F5344CB8AC3E}">
        <p14:creationId xmlns:p14="http://schemas.microsoft.com/office/powerpoint/2010/main" val="19035015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36630" y="692696"/>
            <a:ext cx="8784976" cy="5632311"/>
          </a:xfrm>
          <a:prstGeom prst="rect">
            <a:avLst/>
          </a:prstGeom>
          <a:noFill/>
        </p:spPr>
        <p:txBody>
          <a:bodyPr wrap="square" rtlCol="1">
            <a:spAutoFit/>
          </a:bodyPr>
          <a:lstStyle/>
          <a:p>
            <a:pPr algn="justLow"/>
            <a:r>
              <a:rPr lang="fa-IR" sz="2400" b="1" dirty="0" smtClean="0">
                <a:cs typeface="B Nazanin" pitchFamily="2" charset="-78"/>
              </a:rPr>
              <a:t>- </a:t>
            </a:r>
            <a:r>
              <a:rPr lang="fa-IR" sz="2400" b="1" dirty="0">
                <a:cs typeface="B Nazanin" pitchFamily="2" charset="-78"/>
              </a:rPr>
              <a:t>جوش شیرین : بعد از شستن و خشک کردن پا، جوش شیرین را به پای خود بزنید و بگذارید بر روی پوست باقی بماند. جوش شیرین، پوست را خشک و گندزدایی می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یک بخش آب و یک بخش جوش شیرین را با هم مخلوط کرده و خمیر حاصل را به پا بمالید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همچنین قبل از پوشیدن جوراب و کفش، مقداری جوش شیرین را به پای خود بمالید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بتادین : با آب گرم پای خود را بخیسانید و 2 قاشق چایخوری بتادین اضافه کنید. به مدت 15 تا 30 دقیقه پای خود را در این محلول بگذارید. این عمل را در روز چندین مرتبه می توانید تکرار کنید. بعد از آن پا را بشویید و خشک کنید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یخ : کمپرس یخ باعث کاهش خارش و سوزش در پا می شود. پای خود را در آب سرد بگذارید و بعد از آن، پا را خشک کنید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اسپری های ضدعرق : اسپری، بر روی پا و انگشتان پا زده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دهان شویه : یک تشت را پر از آب گرم کنید و در آن یک فنجان دهان شویه بریزید و پای خود را به مدت 15 تا 30 دقیقه در آن بگذارید. احساس خنکی و تازگی دهان شویه موجب کاهش خارش و التهاب می شود.</a:t>
            </a:r>
          </a:p>
        </p:txBody>
      </p:sp>
    </p:spTree>
    <p:extLst>
      <p:ext uri="{BB962C8B-B14F-4D97-AF65-F5344CB8AC3E}">
        <p14:creationId xmlns:p14="http://schemas.microsoft.com/office/powerpoint/2010/main" val="18541465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55576" y="980728"/>
            <a:ext cx="7848872" cy="3416320"/>
          </a:xfrm>
          <a:prstGeom prst="rect">
            <a:avLst/>
          </a:prstGeom>
          <a:noFill/>
        </p:spPr>
        <p:txBody>
          <a:bodyPr wrap="square" rtlCol="1">
            <a:spAutoFit/>
          </a:bodyPr>
          <a:lstStyle/>
          <a:p>
            <a:pPr algn="justLow"/>
            <a:r>
              <a:rPr lang="fa-IR" sz="2400" b="1" dirty="0">
                <a:cs typeface="B Nazanin" pitchFamily="2" charset="-78"/>
              </a:rPr>
              <a:t>4- عفونت قارچی </a:t>
            </a:r>
            <a:r>
              <a:rPr lang="en-US" sz="2400" b="1" dirty="0" err="1">
                <a:solidFill>
                  <a:srgbClr val="FF0000"/>
                </a:solidFill>
                <a:cs typeface="B Nazanin" pitchFamily="2" charset="-78"/>
              </a:rPr>
              <a:t>Cruris</a:t>
            </a:r>
            <a:r>
              <a:rPr lang="en-US" sz="2400" b="1" dirty="0">
                <a:solidFill>
                  <a:srgbClr val="FF0000"/>
                </a:solidFill>
                <a:cs typeface="B Nazanin" pitchFamily="2" charset="-78"/>
              </a:rPr>
              <a:t> </a:t>
            </a:r>
            <a:r>
              <a:rPr lang="fa-IR" sz="2400" b="1" dirty="0" smtClean="0">
                <a:solidFill>
                  <a:srgbClr val="FF0000"/>
                </a:solidFill>
                <a:cs typeface="B Nazanin" pitchFamily="2" charset="-78"/>
              </a:rPr>
              <a:t> </a:t>
            </a:r>
            <a:r>
              <a:rPr lang="fa-IR" sz="2400" b="1" dirty="0" smtClean="0">
                <a:cs typeface="B Nazanin" pitchFamily="2" charset="-78"/>
              </a:rPr>
              <a:t>و </a:t>
            </a:r>
            <a:r>
              <a:rPr lang="fa-IR" sz="2400" b="1" dirty="0">
                <a:cs typeface="B Nazanin" pitchFamily="2" charset="-78"/>
              </a:rPr>
              <a:t>یا خارش سوارکار</a:t>
            </a:r>
          </a:p>
          <a:p>
            <a:pPr algn="justLow"/>
            <a:endParaRPr lang="fa-IR" sz="2400" b="1" dirty="0">
              <a:cs typeface="B Nazanin" pitchFamily="2" charset="-78"/>
            </a:endParaRPr>
          </a:p>
          <a:p>
            <a:pPr algn="justLow"/>
            <a:r>
              <a:rPr lang="fa-IR" sz="2400" b="1" dirty="0">
                <a:cs typeface="B Nazanin" pitchFamily="2" charset="-78"/>
              </a:rPr>
              <a:t>این عفونت، رنگ قهوه ای مایل به قرمز دارد و باعث خارش کشاله ران یک پا و یا هر دو پا می شود.</a:t>
            </a:r>
          </a:p>
          <a:p>
            <a:pPr algn="justLow"/>
            <a:r>
              <a:rPr lang="fa-IR" sz="2400" b="1" dirty="0">
                <a:cs typeface="B Nazanin" pitchFamily="2" charset="-78"/>
              </a:rPr>
              <a:t>دیگر مشکلات پوستی که شبیه خارش سوارکار هستند، شامل عفونت مخمر، پسوریازیس و اینترتریگو می باشد که همگی بثورات پوستی خارش داری هستند که در اثر مالش پوست به پوست بوجود می </a:t>
            </a:r>
            <a:r>
              <a:rPr lang="fa-IR" sz="2400" b="1" dirty="0" smtClean="0">
                <a:cs typeface="B Nazanin" pitchFamily="2" charset="-78"/>
              </a:rPr>
              <a:t>آیند</a:t>
            </a:r>
            <a:endParaRPr lang="fa-IR" sz="2400" b="1" dirty="0">
              <a:cs typeface="B Nazanin" pitchFamily="2" charset="-78"/>
            </a:endParaRPr>
          </a:p>
          <a:p>
            <a:pPr algn="justLow"/>
            <a:r>
              <a:rPr lang="fa-IR" sz="2400" b="1" dirty="0">
                <a:cs typeface="B Nazanin" pitchFamily="2" charset="-78"/>
              </a:rPr>
              <a:t>این عفونت بیشتر در مردان دیده شده است. این عفونت ممکن است در اثر انتقال عفونت پای ورزشکار به کشاله ران ایجاد شود.</a:t>
            </a:r>
          </a:p>
        </p:txBody>
      </p:sp>
    </p:spTree>
    <p:extLst>
      <p:ext uri="{BB962C8B-B14F-4D97-AF65-F5344CB8AC3E}">
        <p14:creationId xmlns:p14="http://schemas.microsoft.com/office/powerpoint/2010/main" val="26898556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92959" y="1124744"/>
            <a:ext cx="8208912" cy="4524315"/>
          </a:xfrm>
          <a:prstGeom prst="rect">
            <a:avLst/>
          </a:prstGeom>
          <a:noFill/>
        </p:spPr>
        <p:txBody>
          <a:bodyPr wrap="square" rtlCol="1">
            <a:spAutoFit/>
          </a:bodyPr>
          <a:lstStyle/>
          <a:p>
            <a:r>
              <a:rPr lang="fa-IR" sz="2400" b="1" dirty="0">
                <a:solidFill>
                  <a:srgbClr val="FF0000"/>
                </a:solidFill>
                <a:cs typeface="B Nazanin" pitchFamily="2" charset="-78"/>
              </a:rPr>
              <a:t>نشانه های خارش </a:t>
            </a:r>
            <a:r>
              <a:rPr lang="fa-IR" sz="2400" b="1" dirty="0" smtClean="0">
                <a:solidFill>
                  <a:srgbClr val="FF0000"/>
                </a:solidFill>
                <a:cs typeface="B Nazanin" pitchFamily="2" charset="-78"/>
              </a:rPr>
              <a:t>سوارکار:</a:t>
            </a:r>
          </a:p>
          <a:p>
            <a:endParaRPr lang="fa-IR" sz="2400" b="1" dirty="0">
              <a:solidFill>
                <a:srgbClr val="FF0000"/>
              </a:solidFill>
              <a:cs typeface="B Nazanin" pitchFamily="2" charset="-78"/>
            </a:endParaRPr>
          </a:p>
          <a:p>
            <a:pPr algn="justLow"/>
            <a:r>
              <a:rPr lang="fa-IR" sz="2400" b="1" dirty="0">
                <a:cs typeface="B Nazanin" pitchFamily="2" charset="-78"/>
              </a:rPr>
              <a:t>در عارضه خارش سوارکار، معمولا ابتدا پوست نواحی گفته شده در بالا قرمز می شود و به تدریج از انتهای ران به قسمت بالای ران می رود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دردسر این بثورات پوستی شامل یک ردیف از تاول های کوچک و برآمده است</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این بثورات پوستی اغلب خارش دارند یا می سوزند و پوسته پوسته می شوند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اگر بثورات پوستی شما طی دو هفته بهتر نشد و یا اگر شما آنها را با استفاده از داروهای بدون نسخه درمان کردید، ولی بعد از چند هفته مجددا برگشتند، به پزشک مراجعه کنید. شاید نیاز به تجویز دارو توسط پزشک داشته باشید.</a:t>
            </a:r>
          </a:p>
          <a:p>
            <a:pPr algn="justLow"/>
            <a:r>
              <a:rPr lang="fa-IR" sz="2400" b="1" dirty="0">
                <a:cs typeface="B Nazanin" pitchFamily="2" charset="-78"/>
              </a:rPr>
              <a:t>لباس زیر خود را حداقل یک بار در روز و اگر خیلی عرق می کنید، به دفعات بیشتری عوض کنید و بشویید</a:t>
            </a:r>
          </a:p>
          <a:p>
            <a:endParaRPr lang="fa-IR" sz="2400" b="1" dirty="0">
              <a:cs typeface="B Nazanin" pitchFamily="2" charset="-78"/>
            </a:endParaRPr>
          </a:p>
        </p:txBody>
      </p:sp>
    </p:spTree>
    <p:extLst>
      <p:ext uri="{BB962C8B-B14F-4D97-AF65-F5344CB8AC3E}">
        <p14:creationId xmlns:p14="http://schemas.microsoft.com/office/powerpoint/2010/main" val="36179606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52355" y="476672"/>
            <a:ext cx="7848872" cy="6001643"/>
          </a:xfrm>
          <a:prstGeom prst="rect">
            <a:avLst/>
          </a:prstGeom>
          <a:noFill/>
        </p:spPr>
        <p:txBody>
          <a:bodyPr wrap="square" rtlCol="1">
            <a:spAutoFit/>
          </a:bodyPr>
          <a:lstStyle/>
          <a:p>
            <a:pPr lvl="0"/>
            <a:r>
              <a:rPr lang="fa-IR" sz="2400" b="1" dirty="0">
                <a:solidFill>
                  <a:srgbClr val="FF0000"/>
                </a:solidFill>
                <a:cs typeface="B Nazanin" pitchFamily="2" charset="-78"/>
              </a:rPr>
              <a:t>علت خارش </a:t>
            </a:r>
            <a:r>
              <a:rPr lang="fa-IR" sz="2400" b="1" dirty="0" smtClean="0">
                <a:solidFill>
                  <a:srgbClr val="FF0000"/>
                </a:solidFill>
                <a:cs typeface="B Nazanin" pitchFamily="2" charset="-78"/>
              </a:rPr>
              <a:t>سوارکار:</a:t>
            </a:r>
            <a:endParaRPr lang="fa-IR" sz="2400" b="1" dirty="0">
              <a:solidFill>
                <a:srgbClr val="FF0000"/>
              </a:solidFill>
              <a:cs typeface="B Nazanin" pitchFamily="2" charset="-78"/>
            </a:endParaRPr>
          </a:p>
          <a:p>
            <a:pPr lvl="0"/>
            <a:endParaRPr lang="fa-IR" sz="2400" b="1" dirty="0">
              <a:solidFill>
                <a:prstClr val="white"/>
              </a:solidFill>
              <a:cs typeface="B Nazanin" pitchFamily="2" charset="-78"/>
            </a:endParaRPr>
          </a:p>
          <a:p>
            <a:pPr lvl="0"/>
            <a:r>
              <a:rPr lang="fa-IR" sz="2400" b="1" dirty="0">
                <a:solidFill>
                  <a:prstClr val="white"/>
                </a:solidFill>
                <a:cs typeface="B Nazanin" pitchFamily="2" charset="-78"/>
              </a:rPr>
              <a:t>یک نوع قارچ پوستی که می تواند از یک شخص به شخص دیگر سرایت کند و یا با استفاده مشترک از حوله و لباس آلوده منتقل می شود، باعث بروز خارش سوارکار می شود.</a:t>
            </a:r>
          </a:p>
          <a:p>
            <a:pPr lvl="0"/>
            <a:r>
              <a:rPr lang="fa-IR" sz="2400" b="1" dirty="0">
                <a:solidFill>
                  <a:prstClr val="white"/>
                </a:solidFill>
                <a:cs typeface="B Nazanin" pitchFamily="2" charset="-78"/>
              </a:rPr>
              <a:t>اغلب همان قارچی که عارضه پای ورزشکار (عفونت قارچی انگشتان پا) را ایجاد می کند، باعث بروز خارش سوارکار نیز می گردد.</a:t>
            </a:r>
          </a:p>
          <a:p>
            <a:pPr lvl="0"/>
            <a:r>
              <a:rPr lang="fa-IR" sz="2400" b="1" dirty="0">
                <a:solidFill>
                  <a:prstClr val="white"/>
                </a:solidFill>
                <a:cs typeface="B Nazanin" pitchFamily="2" charset="-78"/>
              </a:rPr>
              <a:t>عفونت قارچی می تواند از پاها به ران منتقل شود، همانطور که قارچ می تواند به روی دست ها یا حوله انتقال یابد</a:t>
            </a:r>
            <a:r>
              <a:rPr lang="fa-IR" sz="2400" b="1" dirty="0" smtClean="0">
                <a:solidFill>
                  <a:prstClr val="white"/>
                </a:solidFill>
                <a:cs typeface="B Nazanin" pitchFamily="2" charset="-78"/>
              </a:rPr>
              <a:t>.</a:t>
            </a:r>
          </a:p>
          <a:p>
            <a:pPr lvl="0"/>
            <a:endParaRPr lang="fa-IR" sz="2400" b="1" dirty="0">
              <a:solidFill>
                <a:prstClr val="white"/>
              </a:solidFill>
              <a:cs typeface="B Nazanin" pitchFamily="2" charset="-78"/>
            </a:endParaRPr>
          </a:p>
          <a:p>
            <a:pPr lvl="0"/>
            <a:r>
              <a:rPr lang="fa-IR" sz="2400" b="1" dirty="0">
                <a:solidFill>
                  <a:srgbClr val="FF0000"/>
                </a:solidFill>
                <a:cs typeface="B Nazanin" pitchFamily="2" charset="-78"/>
              </a:rPr>
              <a:t>عوامل </a:t>
            </a:r>
            <a:r>
              <a:rPr lang="fa-IR" sz="2400" b="1" dirty="0" smtClean="0">
                <a:solidFill>
                  <a:srgbClr val="FF0000"/>
                </a:solidFill>
                <a:cs typeface="B Nazanin" pitchFamily="2" charset="-78"/>
              </a:rPr>
              <a:t>خطر:</a:t>
            </a:r>
            <a:endParaRPr lang="fa-IR" sz="2400" b="1" dirty="0">
              <a:solidFill>
                <a:srgbClr val="FF0000"/>
              </a:solidFill>
              <a:cs typeface="B Nazanin" pitchFamily="2" charset="-78"/>
            </a:endParaRPr>
          </a:p>
          <a:p>
            <a:pPr lvl="0"/>
            <a:endParaRPr lang="fa-IR" sz="2400" b="1" dirty="0">
              <a:solidFill>
                <a:prstClr val="white"/>
              </a:solidFill>
              <a:cs typeface="B Nazanin" pitchFamily="2" charset="-78"/>
            </a:endParaRPr>
          </a:p>
          <a:p>
            <a:pPr lvl="0"/>
            <a:r>
              <a:rPr lang="fa-IR" sz="2400" b="1" dirty="0">
                <a:solidFill>
                  <a:prstClr val="white"/>
                </a:solidFill>
                <a:cs typeface="B Nazanin" pitchFamily="2" charset="-78"/>
              </a:rPr>
              <a:t>قارچ های مولد خارش سوارکار در محیط های بسته  و مرطوب بهتر رشد می کنند. بنابراین قسمت های گرم و مرطوب بدن که زیاد عرق می کنند، بیشتر دچار این عارضه می شوند.</a:t>
            </a:r>
          </a:p>
          <a:p>
            <a:pPr lvl="0"/>
            <a:endParaRPr lang="fa-IR" sz="2400" b="1" dirty="0">
              <a:solidFill>
                <a:prstClr val="white"/>
              </a:solidFill>
              <a:cs typeface="B Nazanin" pitchFamily="2" charset="-78"/>
            </a:endParaRPr>
          </a:p>
        </p:txBody>
      </p:sp>
    </p:spTree>
    <p:extLst>
      <p:ext uri="{BB962C8B-B14F-4D97-AF65-F5344CB8AC3E}">
        <p14:creationId xmlns:p14="http://schemas.microsoft.com/office/powerpoint/2010/main" val="1336308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23528" y="548680"/>
            <a:ext cx="8496944" cy="3785652"/>
          </a:xfrm>
          <a:prstGeom prst="rect">
            <a:avLst/>
          </a:prstGeom>
          <a:noFill/>
        </p:spPr>
        <p:txBody>
          <a:bodyPr wrap="square" rtlCol="1">
            <a:spAutoFit/>
          </a:bodyPr>
          <a:lstStyle/>
          <a:p>
            <a:pPr algn="justLow"/>
            <a:r>
              <a:rPr lang="fa-IR" sz="2400" b="1" dirty="0" smtClean="0">
                <a:solidFill>
                  <a:srgbClr val="FF0000"/>
                </a:solidFill>
                <a:cs typeface="B Nazanin" pitchFamily="2" charset="-78"/>
              </a:rPr>
              <a:t>عوامل </a:t>
            </a:r>
            <a:r>
              <a:rPr lang="fa-IR" sz="2400" b="1" dirty="0">
                <a:solidFill>
                  <a:srgbClr val="FF0000"/>
                </a:solidFill>
                <a:cs typeface="B Nazanin" pitchFamily="2" charset="-78"/>
              </a:rPr>
              <a:t>زیر، خطر ابتلا به خارش سوارکار را زیاد می کنند:</a:t>
            </a:r>
          </a:p>
          <a:p>
            <a:endParaRPr lang="fa-IR" sz="2400" b="1" dirty="0">
              <a:cs typeface="B Nazanin" pitchFamily="2" charset="-78"/>
            </a:endParaRPr>
          </a:p>
          <a:p>
            <a:pPr algn="justLow"/>
            <a:r>
              <a:rPr lang="fa-IR" sz="2400" b="1" dirty="0">
                <a:cs typeface="B Nazanin" pitchFamily="2" charset="-78"/>
              </a:rPr>
              <a:t>- جنسیت مذکر، اگرچه خانم ها هم دچار این عارضه می شوند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پوشیدن لباس زیر یا ساپورت ورزشی تنگ که بعد از هر بار استفاده شسته نمی شوند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 چاق </a:t>
            </a:r>
            <a:r>
              <a:rPr lang="fa-IR" sz="2400" b="1" dirty="0" smtClean="0">
                <a:cs typeface="B Nazanin" pitchFamily="2" charset="-78"/>
              </a:rPr>
              <a:t>بودن</a:t>
            </a:r>
            <a:endParaRPr lang="fa-IR" sz="2400" b="1" dirty="0">
              <a:cs typeface="B Nazanin" pitchFamily="2" charset="-78"/>
            </a:endParaRPr>
          </a:p>
          <a:p>
            <a:pPr algn="justLow"/>
            <a:r>
              <a:rPr lang="fa-IR" sz="2400" b="1" dirty="0">
                <a:cs typeface="B Nazanin" pitchFamily="2" charset="-78"/>
              </a:rPr>
              <a:t>- عرق کردن </a:t>
            </a:r>
            <a:r>
              <a:rPr lang="fa-IR" sz="2400" b="1" dirty="0" smtClean="0">
                <a:cs typeface="B Nazanin" pitchFamily="2" charset="-78"/>
              </a:rPr>
              <a:t>زیاد</a:t>
            </a:r>
            <a:endParaRPr lang="fa-IR" sz="2400" b="1" dirty="0">
              <a:cs typeface="B Nazanin" pitchFamily="2" charset="-78"/>
            </a:endParaRPr>
          </a:p>
          <a:p>
            <a:pPr algn="justLow"/>
            <a:r>
              <a:rPr lang="fa-IR" sz="2400" b="1" dirty="0">
                <a:cs typeface="B Nazanin" pitchFamily="2" charset="-78"/>
              </a:rPr>
              <a:t>- داشتن سیستم ایمنی ضعیف یا آسیب </a:t>
            </a:r>
            <a:r>
              <a:rPr lang="fa-IR" sz="2400" b="1" dirty="0" smtClean="0">
                <a:cs typeface="B Nazanin" pitchFamily="2" charset="-78"/>
              </a:rPr>
              <a:t>دیده</a:t>
            </a:r>
            <a:endParaRPr lang="fa-IR" sz="2400" b="1" dirty="0">
              <a:cs typeface="B Nazanin" pitchFamily="2" charset="-78"/>
            </a:endParaRPr>
          </a:p>
          <a:p>
            <a:pPr algn="justLow"/>
            <a:r>
              <a:rPr lang="fa-IR" sz="2400" b="1" dirty="0">
                <a:cs typeface="B Nazanin" pitchFamily="2" charset="-78"/>
              </a:rPr>
              <a:t>- داشتن سایر مشکلات پوستی مانند درماتیت آتوپیک که بیماری پوستی مزمن و ارثی است و باعث خارش و التهاب پوست می شود.</a:t>
            </a:r>
          </a:p>
        </p:txBody>
      </p:sp>
    </p:spTree>
    <p:extLst>
      <p:ext uri="{BB962C8B-B14F-4D97-AF65-F5344CB8AC3E}">
        <p14:creationId xmlns:p14="http://schemas.microsoft.com/office/powerpoint/2010/main" val="14086652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91444" y="260648"/>
            <a:ext cx="8280920" cy="6524863"/>
          </a:xfrm>
          <a:prstGeom prst="rect">
            <a:avLst/>
          </a:prstGeom>
          <a:noFill/>
        </p:spPr>
        <p:txBody>
          <a:bodyPr wrap="square" rtlCol="1">
            <a:spAutoFit/>
          </a:bodyPr>
          <a:lstStyle/>
          <a:p>
            <a:pPr algn="justLow"/>
            <a:r>
              <a:rPr lang="fa-IR" sz="2200" b="1" dirty="0" smtClean="0">
                <a:solidFill>
                  <a:srgbClr val="FF0000"/>
                </a:solidFill>
                <a:cs typeface="B Nazanin" pitchFamily="2" charset="-78"/>
              </a:rPr>
              <a:t>تشخیص:</a:t>
            </a:r>
            <a:endParaRPr lang="fa-IR" sz="2200" b="1" dirty="0">
              <a:solidFill>
                <a:srgbClr val="FF0000"/>
              </a:solidFill>
              <a:cs typeface="B Nazanin" pitchFamily="2" charset="-78"/>
            </a:endParaRPr>
          </a:p>
          <a:p>
            <a:pPr algn="justLow"/>
            <a:r>
              <a:rPr lang="fa-IR" sz="2200" b="1" dirty="0">
                <a:cs typeface="B Nazanin" pitchFamily="2" charset="-78"/>
              </a:rPr>
              <a:t>در بسیاری موارد، پزشک به راحتی با مشاهده بثورات پوستی، متوجه وجود عارضه خارش سوارکار در شما می شود</a:t>
            </a:r>
            <a:r>
              <a:rPr lang="fa-IR" sz="2200" b="1" dirty="0" smtClean="0">
                <a:cs typeface="B Nazanin" pitchFamily="2" charset="-78"/>
              </a:rPr>
              <a:t>.</a:t>
            </a:r>
            <a:endParaRPr lang="fa-IR" sz="2200" b="1" dirty="0">
              <a:solidFill>
                <a:srgbClr val="008000"/>
              </a:solidFill>
              <a:cs typeface="B Nazanin" pitchFamily="2" charset="-78"/>
            </a:endParaRPr>
          </a:p>
          <a:p>
            <a:pPr algn="justLow"/>
            <a:r>
              <a:rPr lang="fa-IR" sz="2200" b="1" dirty="0">
                <a:cs typeface="B Nazanin" pitchFamily="2" charset="-78"/>
              </a:rPr>
              <a:t>اگر تشخیص دقیق و واضح نباشد، پزشک یک نمونه از پوست ناحیه بیمار را برمی دارد و زیر میکروسکوپ می بیند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برای رد کردن سایر بیماری ها، یک نمونه از پوست بیمار برای کشت به آزمایشگاه فرستاده می شود</a:t>
            </a:r>
            <a:r>
              <a:rPr lang="fa-IR" sz="2200" b="1" dirty="0" smtClean="0">
                <a:cs typeface="B Nazanin" pitchFamily="2" charset="-78"/>
              </a:rPr>
              <a:t>.</a:t>
            </a:r>
          </a:p>
          <a:p>
            <a:pPr algn="justLow"/>
            <a:endParaRPr lang="fa-IR" sz="2200" b="1" dirty="0">
              <a:cs typeface="B Nazanin" pitchFamily="2" charset="-78"/>
            </a:endParaRPr>
          </a:p>
          <a:p>
            <a:pPr algn="justLow"/>
            <a:r>
              <a:rPr lang="fa-IR" sz="2200" b="1" dirty="0" smtClean="0">
                <a:solidFill>
                  <a:srgbClr val="FF0000"/>
                </a:solidFill>
                <a:cs typeface="B Nazanin" pitchFamily="2" charset="-78"/>
              </a:rPr>
              <a:t>کلوتریمازول:</a:t>
            </a:r>
            <a:endParaRPr lang="fa-IR" sz="2200" b="1" dirty="0">
              <a:solidFill>
                <a:srgbClr val="FF0000"/>
              </a:solidFill>
              <a:cs typeface="B Nazanin" pitchFamily="2" charset="-78"/>
            </a:endParaRPr>
          </a:p>
          <a:p>
            <a:pPr algn="justLow"/>
            <a:r>
              <a:rPr lang="fa-IR" sz="2200" b="1" dirty="0">
                <a:cs typeface="B Nazanin" pitchFamily="2" charset="-78"/>
              </a:rPr>
              <a:t>درمان </a:t>
            </a:r>
            <a:r>
              <a:rPr lang="fa-IR" sz="2200" b="1" dirty="0" smtClean="0">
                <a:cs typeface="B Nazanin" pitchFamily="2" charset="-78"/>
              </a:rPr>
              <a:t>ها</a:t>
            </a:r>
            <a:endParaRPr lang="fa-IR" sz="2200" b="1" dirty="0">
              <a:cs typeface="B Nazanin" pitchFamily="2" charset="-78"/>
            </a:endParaRPr>
          </a:p>
          <a:p>
            <a:pPr algn="justLow"/>
            <a:r>
              <a:rPr lang="fa-IR" sz="2200" b="1" dirty="0">
                <a:cs typeface="B Nazanin" pitchFamily="2" charset="-78"/>
              </a:rPr>
              <a:t> در موراد خفیف خارش سوارکار، پزشک ابتدا استفاده از پماد، لوسیون، پودر و یا اسپری ضدقارچ (بدون نیاز به نسخه) را توصیه می کند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بثورات پوستی ممکن است سریعا با این درمان ها برطرف شوند، اما این درمان ها را بایستی دو بار در روز و حداقل برای مدت ده روز ادامه دهید تا کاملا بهبود پیدا کنید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اگر دچار عارضه پای ورزشکار (عفونت قارچی انگشتان پا) نیز باشید، همزمان با درمان خارش سوارکار، این عارضه را نیز می توانید درمان کنید. این کار خطر بازگشت بیماری را کم می کند</a:t>
            </a:r>
            <a:r>
              <a:rPr lang="fa-IR" sz="2200" b="1" dirty="0" smtClean="0">
                <a:cs typeface="B Nazanin" pitchFamily="2" charset="-78"/>
              </a:rPr>
              <a:t>.</a:t>
            </a:r>
            <a:endParaRPr lang="fa-IR" sz="2200" b="1" dirty="0">
              <a:cs typeface="B Nazanin" pitchFamily="2" charset="-78"/>
            </a:endParaRPr>
          </a:p>
          <a:p>
            <a:pPr algn="justLow"/>
            <a:r>
              <a:rPr lang="fa-IR" sz="2200" b="1" dirty="0">
                <a:cs typeface="B Nazanin" pitchFamily="2" charset="-78"/>
              </a:rPr>
              <a:t>ولی اگر خارش سوارکار شدید بود و یا با درمان های بدون نسخه (در بالا) بهبود نیافت، نیاز به تجویز پمادهای قوی تر و یا حتی قرص های ضدقارچ توسط پزشک دارید.</a:t>
            </a:r>
          </a:p>
        </p:txBody>
      </p:sp>
    </p:spTree>
    <p:extLst>
      <p:ext uri="{BB962C8B-B14F-4D97-AF65-F5344CB8AC3E}">
        <p14:creationId xmlns:p14="http://schemas.microsoft.com/office/powerpoint/2010/main" val="42589574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01098" y="332656"/>
            <a:ext cx="8640960" cy="6001643"/>
          </a:xfrm>
          <a:prstGeom prst="rect">
            <a:avLst/>
          </a:prstGeom>
          <a:noFill/>
        </p:spPr>
        <p:txBody>
          <a:bodyPr wrap="square" rtlCol="1">
            <a:spAutoFit/>
          </a:bodyPr>
          <a:lstStyle/>
          <a:p>
            <a:pPr algn="justLow"/>
            <a:r>
              <a:rPr lang="fa-IR" sz="2400" b="1" dirty="0" smtClean="0">
                <a:solidFill>
                  <a:srgbClr val="FF0000"/>
                </a:solidFill>
                <a:cs typeface="B Nazanin" pitchFamily="2" charset="-78"/>
              </a:rPr>
              <a:t>برای </a:t>
            </a:r>
            <a:r>
              <a:rPr lang="fa-IR" sz="2400" b="1" dirty="0">
                <a:solidFill>
                  <a:srgbClr val="FF0000"/>
                </a:solidFill>
                <a:cs typeface="B Nazanin" pitchFamily="2" charset="-78"/>
              </a:rPr>
              <a:t>کاهش خطر ابتلا به عارضه خارش سوارکار، به توصیه های زیر عمل کنید</a:t>
            </a:r>
            <a:r>
              <a:rPr lang="fa-IR" sz="2400" b="1" dirty="0" smtClean="0">
                <a:solidFill>
                  <a:srgbClr val="FF0000"/>
                </a:solidFill>
                <a:cs typeface="B Nazanin" pitchFamily="2" charset="-78"/>
              </a:rPr>
              <a:t>:</a:t>
            </a:r>
          </a:p>
          <a:p>
            <a:pPr algn="justLow"/>
            <a:endParaRPr lang="fa-IR" sz="2400" b="1" dirty="0">
              <a:solidFill>
                <a:srgbClr val="008000"/>
              </a:solidFill>
              <a:cs typeface="B Nazanin" pitchFamily="2" charset="-78"/>
            </a:endParaRPr>
          </a:p>
          <a:p>
            <a:pPr algn="justLow"/>
            <a:r>
              <a:rPr lang="fa-IR" sz="2400" b="1" dirty="0">
                <a:solidFill>
                  <a:srgbClr val="FFFF00"/>
                </a:solidFill>
                <a:cs typeface="B Nazanin" pitchFamily="2" charset="-78"/>
              </a:rPr>
              <a:t>1- خشک نگه دارید</a:t>
            </a:r>
            <a:r>
              <a:rPr lang="fa-IR" sz="2400" b="1" dirty="0" smtClean="0">
                <a:solidFill>
                  <a:srgbClr val="FFFF00"/>
                </a:solidFill>
                <a:cs typeface="B Nazanin" pitchFamily="2" charset="-78"/>
              </a:rPr>
              <a:t>.</a:t>
            </a:r>
            <a:endParaRPr lang="fa-IR" sz="2400" b="1" dirty="0">
              <a:solidFill>
                <a:srgbClr val="FFFF00"/>
              </a:solidFill>
              <a:cs typeface="B Nazanin" pitchFamily="2" charset="-78"/>
            </a:endParaRPr>
          </a:p>
          <a:p>
            <a:pPr algn="justLow"/>
            <a:r>
              <a:rPr lang="fa-IR" sz="2400" b="1" dirty="0">
                <a:cs typeface="B Nazanin" pitchFamily="2" charset="-78"/>
              </a:rPr>
              <a:t>ناحیه تناسلی و بالای ران خود را همیشه خشک نگه دارید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بعد از ورزش، عرق کردن و شستن این قسمت ها، با یک حوله یا پارچه تمیز یا دستمال کاغذی توالت این قسمت ها را خشک کنید. برای جلوگیری از مرطوب ماندن این قسمت ها، از پودر استفاده کنید</a:t>
            </a:r>
            <a:r>
              <a:rPr lang="fa-IR" sz="2400" b="1" dirty="0" smtClean="0">
                <a:cs typeface="B Nazanin" pitchFamily="2" charset="-78"/>
              </a:rPr>
              <a:t>.</a:t>
            </a:r>
            <a:endParaRPr lang="fa-IR" sz="2400" b="1" dirty="0">
              <a:cs typeface="B Nazanin" pitchFamily="2" charset="-78"/>
            </a:endParaRPr>
          </a:p>
          <a:p>
            <a:pPr algn="justLow"/>
            <a:r>
              <a:rPr lang="fa-IR" sz="2400" b="1" dirty="0">
                <a:solidFill>
                  <a:srgbClr val="FFFF00"/>
                </a:solidFill>
                <a:cs typeface="B Nazanin" pitchFamily="2" charset="-78"/>
              </a:rPr>
              <a:t>2- لباس های تمیز بپوشید</a:t>
            </a:r>
            <a:r>
              <a:rPr lang="fa-IR" sz="2400" b="1" dirty="0" smtClean="0">
                <a:solidFill>
                  <a:srgbClr val="FFFF00"/>
                </a:solidFill>
                <a:cs typeface="B Nazanin" pitchFamily="2" charset="-78"/>
              </a:rPr>
              <a:t>.</a:t>
            </a:r>
            <a:endParaRPr lang="fa-IR" sz="2400" b="1" dirty="0">
              <a:solidFill>
                <a:srgbClr val="FFFF00"/>
              </a:solidFill>
              <a:cs typeface="B Nazanin" pitchFamily="2" charset="-78"/>
            </a:endParaRPr>
          </a:p>
          <a:p>
            <a:pPr algn="justLow"/>
            <a:r>
              <a:rPr lang="fa-IR" sz="2400" b="1" dirty="0">
                <a:cs typeface="B Nazanin" pitchFamily="2" charset="-78"/>
              </a:rPr>
              <a:t>لباس زیر خود را حداقل یک بار در روز و اگر خیلی عرق می کنید، به دفعات بیشتری عوض کنید و بشویید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لباس ورزشی و یا لباس کار خود را بعد از هر بار استفاده با آب و مواد شوینده، بشویید.</a:t>
            </a:r>
          </a:p>
          <a:p>
            <a:pPr algn="justLow"/>
            <a:r>
              <a:rPr lang="fa-IR" sz="2400" b="1" dirty="0">
                <a:cs typeface="B Nazanin" pitchFamily="2" charset="-78"/>
              </a:rPr>
              <a:t>لباس تنگ به ران شما می چسبد و باعث سایش پوست و در نتیجه ابتلای شما به خارش سوارکار می </a:t>
            </a:r>
            <a:r>
              <a:rPr lang="fa-IR" sz="2400" b="1" dirty="0" smtClean="0">
                <a:cs typeface="B Nazanin" pitchFamily="2" charset="-78"/>
              </a:rPr>
              <a:t>شود</a:t>
            </a:r>
            <a:endParaRPr lang="fa-IR" sz="2400" b="1" dirty="0">
              <a:cs typeface="B Nazanin" pitchFamily="2" charset="-78"/>
            </a:endParaRPr>
          </a:p>
          <a:p>
            <a:pPr algn="justLow"/>
            <a:r>
              <a:rPr lang="fa-IR" sz="2400" b="1" dirty="0">
                <a:solidFill>
                  <a:srgbClr val="FFFF00"/>
                </a:solidFill>
                <a:cs typeface="B Nazanin" pitchFamily="2" charset="-78"/>
              </a:rPr>
              <a:t>3- خنک بمانید</a:t>
            </a:r>
            <a:r>
              <a:rPr lang="fa-IR" sz="2400" b="1" dirty="0" smtClean="0">
                <a:solidFill>
                  <a:srgbClr val="FFFF00"/>
                </a:solidFill>
                <a:cs typeface="B Nazanin" pitchFamily="2" charset="-78"/>
              </a:rPr>
              <a:t>.</a:t>
            </a:r>
            <a:endParaRPr lang="fa-IR" sz="2400" b="1" dirty="0">
              <a:solidFill>
                <a:srgbClr val="FFFF00"/>
              </a:solidFill>
              <a:cs typeface="B Nazanin" pitchFamily="2" charset="-78"/>
            </a:endParaRPr>
          </a:p>
          <a:p>
            <a:pPr algn="justLow"/>
            <a:r>
              <a:rPr lang="fa-IR" sz="2400" b="1" dirty="0">
                <a:cs typeface="B Nazanin" pitchFamily="2" charset="-78"/>
              </a:rPr>
              <a:t>لباس ضخیم را برای مدت طولانی در هوای گرم و شرجی نپوشید</a:t>
            </a:r>
            <a:r>
              <a:rPr lang="fa-IR" sz="2400" b="1" dirty="0" smtClean="0">
                <a:cs typeface="B Nazanin" pitchFamily="2" charset="-78"/>
              </a:rPr>
              <a:t>.</a:t>
            </a:r>
            <a:endParaRPr lang="fa-IR" sz="2400" b="1" dirty="0">
              <a:cs typeface="B Nazanin" pitchFamily="2" charset="-78"/>
            </a:endParaRPr>
          </a:p>
        </p:txBody>
      </p:sp>
    </p:spTree>
    <p:extLst>
      <p:ext uri="{BB962C8B-B14F-4D97-AF65-F5344CB8AC3E}">
        <p14:creationId xmlns:p14="http://schemas.microsoft.com/office/powerpoint/2010/main" val="38831714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83568" y="980728"/>
            <a:ext cx="7992888" cy="4893647"/>
          </a:xfrm>
          <a:prstGeom prst="rect">
            <a:avLst/>
          </a:prstGeom>
          <a:noFill/>
        </p:spPr>
        <p:txBody>
          <a:bodyPr wrap="square" rtlCol="1">
            <a:spAutoFit/>
          </a:bodyPr>
          <a:lstStyle/>
          <a:p>
            <a:pPr lvl="0" algn="justLow"/>
            <a:r>
              <a:rPr lang="fa-IR" sz="2400" b="1" dirty="0">
                <a:solidFill>
                  <a:srgbClr val="FFFF00"/>
                </a:solidFill>
                <a:cs typeface="B Nazanin" pitchFamily="2" charset="-78"/>
              </a:rPr>
              <a:t>4- لباس اندازه بدن خود بپوشید.</a:t>
            </a:r>
          </a:p>
          <a:p>
            <a:pPr lvl="0" algn="justLow"/>
            <a:r>
              <a:rPr lang="fa-IR" sz="2400" b="1" dirty="0">
                <a:solidFill>
                  <a:prstClr val="white"/>
                </a:solidFill>
                <a:cs typeface="B Nazanin" pitchFamily="2" charset="-78"/>
              </a:rPr>
              <a:t>دقت کنید لباسی راکه می خرید، اندازه سایز بدن شما باشد، مخصوصا لباس زیر، ساپورت ورزشی و یا یونیفورم ورزشی تان.</a:t>
            </a:r>
          </a:p>
          <a:p>
            <a:pPr lvl="0" algn="justLow"/>
            <a:r>
              <a:rPr lang="fa-IR" sz="2400" b="1" dirty="0">
                <a:solidFill>
                  <a:prstClr val="white"/>
                </a:solidFill>
                <a:cs typeface="B Nazanin" pitchFamily="2" charset="-78"/>
              </a:rPr>
              <a:t>لباس تنگ به ران شما می چسبد و باعث سایش پوست و در نتیجه ابتلای شما به خارش سوارکار می شود.</a:t>
            </a:r>
          </a:p>
          <a:p>
            <a:pPr lvl="0" algn="justLow"/>
            <a:r>
              <a:rPr lang="fa-IR" sz="2400" b="1" dirty="0">
                <a:solidFill>
                  <a:prstClr val="white"/>
                </a:solidFill>
                <a:cs typeface="B Nazanin" pitchFamily="2" charset="-78"/>
              </a:rPr>
              <a:t>سعی کنید شورت پاچه دار بپوشید تا شورت بدون پاچه.</a:t>
            </a:r>
          </a:p>
          <a:p>
            <a:pPr lvl="0" algn="justLow"/>
            <a:r>
              <a:rPr lang="fa-IR" sz="2400" b="1" dirty="0">
                <a:solidFill>
                  <a:srgbClr val="FFFF00"/>
                </a:solidFill>
                <a:cs typeface="B Nazanin" pitchFamily="2" charset="-78"/>
              </a:rPr>
              <a:t>5- از وسایل شخصی به طور مشترک استفاده نکنید.</a:t>
            </a:r>
          </a:p>
          <a:p>
            <a:pPr lvl="0" algn="justLow"/>
            <a:r>
              <a:rPr lang="fa-IR" sz="2400" b="1" dirty="0">
                <a:solidFill>
                  <a:prstClr val="white"/>
                </a:solidFill>
                <a:cs typeface="B Nazanin" pitchFamily="2" charset="-78"/>
              </a:rPr>
              <a:t>اجازه ندهید کسی از حوله، لباس و سایر وسایل شخصی شما استفاده کند. شما نیز از وسایل شخصی فرد دیگری استفاده نکنید، مثلا لباس کسی را نپوشید.</a:t>
            </a:r>
          </a:p>
          <a:p>
            <a:pPr lvl="0" algn="justLow"/>
            <a:r>
              <a:rPr lang="fa-IR" sz="2400" b="1" dirty="0">
                <a:solidFill>
                  <a:srgbClr val="FFFF00"/>
                </a:solidFill>
                <a:cs typeface="B Nazanin" pitchFamily="2" charset="-78"/>
              </a:rPr>
              <a:t>6- پای ورزشکار را درمان کنید.</a:t>
            </a:r>
          </a:p>
          <a:p>
            <a:pPr lvl="0" algn="justLow"/>
            <a:r>
              <a:rPr lang="fa-IR" sz="2400" b="1" dirty="0">
                <a:solidFill>
                  <a:prstClr val="white"/>
                </a:solidFill>
                <a:cs typeface="B Nazanin" pitchFamily="2" charset="-78"/>
              </a:rPr>
              <a:t>اگر مبتلا به عارضه پای ورزشکار هستید، برای جلوگیری از انتشار عفونت از پاها به ران و ناحیه تناسلی، این عارضه را تحت نظر پزشک درمان کنید.</a:t>
            </a:r>
          </a:p>
        </p:txBody>
      </p:sp>
    </p:spTree>
    <p:extLst>
      <p:ext uri="{BB962C8B-B14F-4D97-AF65-F5344CB8AC3E}">
        <p14:creationId xmlns:p14="http://schemas.microsoft.com/office/powerpoint/2010/main" val="41931985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332656"/>
            <a:ext cx="8064896" cy="3046988"/>
          </a:xfrm>
          <a:prstGeom prst="rect">
            <a:avLst/>
          </a:prstGeom>
          <a:noFill/>
        </p:spPr>
        <p:txBody>
          <a:bodyPr wrap="square" rtlCol="1">
            <a:spAutoFit/>
          </a:bodyPr>
          <a:lstStyle/>
          <a:p>
            <a:r>
              <a:rPr lang="fa-IR" sz="2400" b="1" dirty="0">
                <a:cs typeface="B Nazanin" pitchFamily="2" charset="-78"/>
              </a:rPr>
              <a:t>5- عفونت قارچی </a:t>
            </a:r>
            <a:r>
              <a:rPr lang="en-US" sz="2400" b="1" dirty="0" err="1">
                <a:solidFill>
                  <a:srgbClr val="FF0000"/>
                </a:solidFill>
                <a:cs typeface="B Nazanin" pitchFamily="2" charset="-78"/>
              </a:rPr>
              <a:t>Barbae</a:t>
            </a:r>
            <a:endParaRPr lang="en-US" sz="2400" b="1" dirty="0">
              <a:solidFill>
                <a:srgbClr val="FF0000"/>
              </a:solidFill>
              <a:cs typeface="B Nazanin" pitchFamily="2" charset="-78"/>
            </a:endParaRPr>
          </a:p>
          <a:p>
            <a:endParaRPr lang="en-US" sz="2400" b="1" dirty="0">
              <a:cs typeface="B Nazanin" pitchFamily="2" charset="-78"/>
            </a:endParaRPr>
          </a:p>
          <a:p>
            <a:pPr algn="justLow"/>
            <a:r>
              <a:rPr lang="fa-IR" sz="2400" b="1" dirty="0">
                <a:cs typeface="B Nazanin" pitchFamily="2" charset="-78"/>
              </a:rPr>
              <a:t>عفونت قارچی ریش صورت و گردن که با ورم و پوسته پوسته شدن مشخص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اغلب این عفونت همراه با خارش و گاهی نیز همراه با از دست دادن موی ریش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عفونت قارچی </a:t>
            </a:r>
            <a:r>
              <a:rPr lang="en-US" sz="2400" b="1" dirty="0" err="1">
                <a:cs typeface="B Nazanin" pitchFamily="2" charset="-78"/>
              </a:rPr>
              <a:t>Barbae</a:t>
            </a:r>
            <a:r>
              <a:rPr lang="en-US" sz="2400" b="1" dirty="0">
                <a:cs typeface="B Nazanin" pitchFamily="2" charset="-78"/>
              </a:rPr>
              <a:t> </a:t>
            </a:r>
            <a:r>
              <a:rPr lang="fa-IR" sz="2400" b="1" dirty="0" smtClean="0">
                <a:cs typeface="B Nazanin" pitchFamily="2" charset="-78"/>
              </a:rPr>
              <a:t> را </a:t>
            </a:r>
            <a:r>
              <a:rPr lang="fa-IR" sz="2400" b="1" dirty="0">
                <a:cs typeface="B Nazanin" pitchFamily="2" charset="-78"/>
              </a:rPr>
              <a:t>به نام خارش سلمانی نیز می شناسند</a:t>
            </a:r>
            <a:r>
              <a:rPr lang="fa-IR" sz="2400" b="1" dirty="0" smtClean="0">
                <a:cs typeface="B Nazanin" pitchFamily="2" charset="-78"/>
              </a:rPr>
              <a:t>.</a:t>
            </a:r>
          </a:p>
          <a:p>
            <a:endParaRPr lang="fa-IR" sz="24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03848" y="3379644"/>
            <a:ext cx="3819865" cy="2971006"/>
          </a:xfrm>
          <a:prstGeom prst="rect">
            <a:avLst/>
          </a:prstGeom>
        </p:spPr>
      </p:pic>
    </p:spTree>
    <p:extLst>
      <p:ext uri="{BB962C8B-B14F-4D97-AF65-F5344CB8AC3E}">
        <p14:creationId xmlns:p14="http://schemas.microsoft.com/office/powerpoint/2010/main" val="24042824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31785" y="764704"/>
            <a:ext cx="8064896" cy="5632311"/>
          </a:xfrm>
          <a:prstGeom prst="rect">
            <a:avLst/>
          </a:prstGeom>
          <a:noFill/>
        </p:spPr>
        <p:txBody>
          <a:bodyPr wrap="square" rtlCol="1">
            <a:spAutoFit/>
          </a:bodyPr>
          <a:lstStyle/>
          <a:p>
            <a:pPr algn="justLow"/>
            <a:r>
              <a:rPr lang="fa-IR" sz="2400" b="1" dirty="0">
                <a:cs typeface="B Nazanin" pitchFamily="2" charset="-78"/>
              </a:rPr>
              <a:t> عفونت قارچی ریش </a:t>
            </a:r>
            <a:r>
              <a:rPr lang="en-US" sz="2400" b="1" dirty="0" err="1" smtClean="0">
                <a:solidFill>
                  <a:srgbClr val="FF0000"/>
                </a:solidFill>
                <a:cs typeface="B Nazanin" pitchFamily="2" charset="-78"/>
              </a:rPr>
              <a:t>tinea</a:t>
            </a:r>
            <a:r>
              <a:rPr lang="en-US" sz="2400" b="1" dirty="0" smtClean="0">
                <a:solidFill>
                  <a:srgbClr val="FF0000"/>
                </a:solidFill>
                <a:cs typeface="B Nazanin" pitchFamily="2" charset="-78"/>
              </a:rPr>
              <a:t> </a:t>
            </a:r>
            <a:r>
              <a:rPr lang="en-US" sz="2400" b="1" dirty="0" err="1" smtClean="0">
                <a:solidFill>
                  <a:srgbClr val="FF0000"/>
                </a:solidFill>
                <a:cs typeface="B Nazanin" pitchFamily="2" charset="-78"/>
              </a:rPr>
              <a:t>barbae</a:t>
            </a:r>
            <a:r>
              <a:rPr lang="fa-IR" sz="2400" b="1" dirty="0" smtClean="0">
                <a:solidFill>
                  <a:srgbClr val="FF0000"/>
                </a:solidFill>
                <a:cs typeface="B Nazanin" pitchFamily="2" charset="-78"/>
              </a:rPr>
              <a:t> </a:t>
            </a:r>
            <a:r>
              <a:rPr lang="fa-IR" sz="2400" b="1" dirty="0" smtClean="0">
                <a:cs typeface="B Nazanin" pitchFamily="2" charset="-78"/>
              </a:rPr>
              <a:t>در </a:t>
            </a:r>
            <a:r>
              <a:rPr lang="fa-IR" sz="2400" b="1" dirty="0">
                <a:cs typeface="B Nazanin" pitchFamily="2" charset="-78"/>
              </a:rPr>
              <a:t>ناحیه ریش دار صورت و گردن ایجاد می شود و به آن «خارش آرایشگران» هم گفته می شود و از علل ایجاد فولیکولیت است. بیماری در کشاورزان ( به دلیل شیوع بیشتر انتقال قارچ از حیوان به انسان نسبت به انتقال از انسان به انسان) شایع تر است. ضایعات این نوع عفونت ممکن است سطحی و خفیف، عمیق و ملتهب و یا حلقوی و منتشر باشند. نوع سطحی موجب قرمزی منتشر و ایجاد پابول ها و پوستول های چرکی اطراف فولیکول می شوند و ممکن است موهای ناحیه شکننده و کدر شوند. نوع ملتهب معمولاً با گرفتاری یک طرفه چانه، گردن یا اطراف فک بالا ( و بدون گرفتار لب) همراه است و ضایعاتی همراه با دلمه و چرک شبیه به آبسه ایجاد می شوند و موهای ناحیه شکننده می شوند و می ریزند. در نوع حلقوی، تاول های چرکی در دور ضایعه و پوسته ریزی در وسط دیده می شود.</a:t>
            </a:r>
          </a:p>
          <a:p>
            <a:pPr algn="justLow"/>
            <a:r>
              <a:rPr lang="fa-IR" sz="2400" b="1" dirty="0">
                <a:cs typeface="B Nazanin" pitchFamily="2" charset="-78"/>
              </a:rPr>
              <a:t>درمان به وسیله داروهای ضد قارچ خوراکی مثل گریزئوفولوین، کتوکونازل، ایتراکونازول، فلوکونازول و تربینافین و به مدت 2 تا 3 هفته انجام می شود و در بعضی بیماران تزریق استرویید ( کورتون) در داخل ضایعه یا دوره کوتاهی از استرویید خوراکی ضرورت می یابد. </a:t>
            </a:r>
          </a:p>
        </p:txBody>
      </p:sp>
    </p:spTree>
    <p:extLst>
      <p:ext uri="{BB962C8B-B14F-4D97-AF65-F5344CB8AC3E}">
        <p14:creationId xmlns:p14="http://schemas.microsoft.com/office/powerpoint/2010/main" val="1031952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39552" y="332656"/>
            <a:ext cx="8064896" cy="2308324"/>
          </a:xfrm>
          <a:prstGeom prst="rect">
            <a:avLst/>
          </a:prstGeom>
          <a:noFill/>
        </p:spPr>
        <p:txBody>
          <a:bodyPr wrap="square" rtlCol="1">
            <a:spAutoFit/>
          </a:bodyPr>
          <a:lstStyle/>
          <a:p>
            <a:r>
              <a:rPr lang="fa-IR" sz="2400" b="1" dirty="0">
                <a:cs typeface="B Nazanin" pitchFamily="2" charset="-78"/>
              </a:rPr>
              <a:t>6- عفونت قارچی </a:t>
            </a:r>
            <a:r>
              <a:rPr lang="en-US" sz="2400" b="1" dirty="0" err="1">
                <a:solidFill>
                  <a:srgbClr val="FF0000"/>
                </a:solidFill>
                <a:cs typeface="B Nazanin" pitchFamily="2" charset="-78"/>
              </a:rPr>
              <a:t>Faciei</a:t>
            </a:r>
            <a:endParaRPr lang="en-US" sz="2400" b="1" dirty="0">
              <a:solidFill>
                <a:srgbClr val="FF0000"/>
              </a:solidFill>
              <a:cs typeface="B Nazanin" pitchFamily="2" charset="-78"/>
            </a:endParaRPr>
          </a:p>
          <a:p>
            <a:endParaRPr lang="en-US" sz="2400" b="1" dirty="0">
              <a:cs typeface="B Nazanin" pitchFamily="2" charset="-78"/>
            </a:endParaRPr>
          </a:p>
          <a:p>
            <a:r>
              <a:rPr lang="fa-IR" sz="2400" b="1" dirty="0">
                <a:cs typeface="B Nazanin" pitchFamily="2" charset="-78"/>
              </a:rPr>
              <a:t>این عفونت قارچی در صورت می باشد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ندرتا، در صورت این عفونت به شکل مدور می باشد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قرمز شدن، تکه های فلس مانند با لبه های نامعلوم از مشخصه این عفونت می باشد</a:t>
            </a:r>
            <a:r>
              <a:rPr lang="fa-IR" sz="2400" b="1" dirty="0" smtClean="0">
                <a:cs typeface="B Nazanin" pitchFamily="2" charset="-78"/>
              </a:rPr>
              <a:t>.</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43808" y="2736681"/>
            <a:ext cx="4375355" cy="3403054"/>
          </a:xfrm>
          <a:prstGeom prst="rect">
            <a:avLst/>
          </a:prstGeom>
        </p:spPr>
      </p:pic>
    </p:spTree>
    <p:extLst>
      <p:ext uri="{BB962C8B-B14F-4D97-AF65-F5344CB8AC3E}">
        <p14:creationId xmlns:p14="http://schemas.microsoft.com/office/powerpoint/2010/main" val="2140142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77316" y="332656"/>
            <a:ext cx="7920880" cy="2677656"/>
          </a:xfrm>
          <a:prstGeom prst="rect">
            <a:avLst/>
          </a:prstGeom>
          <a:noFill/>
        </p:spPr>
        <p:txBody>
          <a:bodyPr wrap="square" rtlCol="1">
            <a:spAutoFit/>
          </a:bodyPr>
          <a:lstStyle/>
          <a:p>
            <a:pPr algn="justLow"/>
            <a:r>
              <a:rPr lang="fa-IR" sz="2400" b="1" dirty="0">
                <a:cs typeface="B Nazanin" pitchFamily="2" charset="-78"/>
              </a:rPr>
              <a:t>7- عفونت قارچی </a:t>
            </a:r>
            <a:r>
              <a:rPr lang="en-US" sz="2400" b="1" dirty="0">
                <a:solidFill>
                  <a:srgbClr val="FF0000"/>
                </a:solidFill>
                <a:cs typeface="B Nazanin" pitchFamily="2" charset="-78"/>
              </a:rPr>
              <a:t>Manus</a:t>
            </a:r>
          </a:p>
          <a:p>
            <a:pPr algn="justLow"/>
            <a:endParaRPr lang="en-US" sz="2400" b="1" dirty="0"/>
          </a:p>
          <a:p>
            <a:pPr algn="justLow"/>
            <a:r>
              <a:rPr lang="fa-IR" sz="2400" b="1" dirty="0">
                <a:cs typeface="B Nazanin" pitchFamily="2" charset="-78"/>
              </a:rPr>
              <a:t>این عفونت قارچی می تواند دست ها مخصوصا کف دست و بین انگشتان را درگیر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این عفونت باعث ضخیم شدن می گردد و این ضخیم شدن غالبا در یک دست ظاهر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این عفونت همراه با عفونت پا می باشد</a:t>
            </a:r>
            <a:r>
              <a:rPr lang="fa-IR" sz="2400" b="1" dirty="0" smtClean="0">
                <a:cs typeface="B Nazanin" pitchFamily="2" charset="-78"/>
              </a:rPr>
              <a:t>.</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43808" y="3429000"/>
            <a:ext cx="4025602" cy="3131024"/>
          </a:xfrm>
          <a:prstGeom prst="rect">
            <a:avLst/>
          </a:prstGeom>
        </p:spPr>
      </p:pic>
    </p:spTree>
    <p:extLst>
      <p:ext uri="{BB962C8B-B14F-4D97-AF65-F5344CB8AC3E}">
        <p14:creationId xmlns:p14="http://schemas.microsoft.com/office/powerpoint/2010/main" val="22751927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51520" y="476672"/>
            <a:ext cx="8568952" cy="5632311"/>
          </a:xfrm>
          <a:prstGeom prst="rect">
            <a:avLst/>
          </a:prstGeom>
          <a:noFill/>
        </p:spPr>
        <p:txBody>
          <a:bodyPr wrap="square" rtlCol="1">
            <a:spAutoFit/>
          </a:bodyPr>
          <a:lstStyle/>
          <a:p>
            <a:r>
              <a:rPr lang="fa-IR" sz="2400" b="1" dirty="0">
                <a:solidFill>
                  <a:srgbClr val="FF0000"/>
                </a:solidFill>
                <a:cs typeface="B Nazanin" pitchFamily="2" charset="-78"/>
              </a:rPr>
              <a:t>نشانه‌های قارچ </a:t>
            </a:r>
            <a:r>
              <a:rPr lang="fa-IR" sz="2400" b="1" dirty="0" smtClean="0">
                <a:solidFill>
                  <a:srgbClr val="FF0000"/>
                </a:solidFill>
                <a:cs typeface="B Nazanin" pitchFamily="2" charset="-78"/>
              </a:rPr>
              <a:t>پا :</a:t>
            </a:r>
            <a:endParaRPr lang="fa-IR" sz="2400" b="1" dirty="0">
              <a:solidFill>
                <a:srgbClr val="FF0000"/>
              </a:solidFill>
              <a:cs typeface="B Nazanin" pitchFamily="2" charset="-78"/>
            </a:endParaRPr>
          </a:p>
          <a:p>
            <a:endParaRPr lang="fa-IR" sz="2400" b="1" dirty="0">
              <a:cs typeface="B Nazanin" pitchFamily="2" charset="-78"/>
            </a:endParaRPr>
          </a:p>
          <a:p>
            <a:r>
              <a:rPr lang="fa-IR" sz="2400" b="1" dirty="0">
                <a:cs typeface="B Nazanin" pitchFamily="2" charset="-78"/>
              </a:rPr>
              <a:t>محققان </a:t>
            </a:r>
            <a:r>
              <a:rPr lang="fa-IR" sz="2400" b="1" dirty="0" smtClean="0">
                <a:cs typeface="B Nazanin" pitchFamily="2" charset="-78"/>
              </a:rPr>
              <a:t>مایکولوژی</a:t>
            </a:r>
            <a:r>
              <a:rPr lang="en-US" sz="2400" b="1" dirty="0" smtClean="0">
                <a:cs typeface="B Nazanin" pitchFamily="2" charset="-78"/>
              </a:rPr>
              <a:t>mycology</a:t>
            </a:r>
            <a:r>
              <a:rPr lang="fa-IR" sz="2400" b="1" dirty="0" smtClean="0">
                <a:cs typeface="B Nazanin" pitchFamily="2" charset="-78"/>
              </a:rPr>
              <a:t>نشانه‌های </a:t>
            </a:r>
            <a:r>
              <a:rPr lang="fa-IR" sz="2400" b="1" dirty="0">
                <a:cs typeface="B Nazanin" pitchFamily="2" charset="-78"/>
              </a:rPr>
              <a:t>مشخصی را برای کسانی که تصور می‌کنند دچار قارچ‌های پوستی شده‌اند، معرفی کرده‌اند. ببینید شما این نشانه‌ها را در میان انگشتان پا و یا اطراف ناخن‌هایتان پیدا می‌کنید؟ اگر جواب شما مثبت است، هر چه زودتر به یک متخصص بیماری‌های پوستی مراجعه کنید</a:t>
            </a:r>
            <a:r>
              <a:rPr lang="fa-IR" sz="2400" b="1" dirty="0" smtClean="0">
                <a:cs typeface="B Nazanin" pitchFamily="2" charset="-78"/>
              </a:rPr>
              <a:t>:</a:t>
            </a:r>
          </a:p>
          <a:p>
            <a:endParaRPr lang="fa-IR" sz="2400" b="1" dirty="0">
              <a:cs typeface="B Nazanin" pitchFamily="2" charset="-78"/>
            </a:endParaRPr>
          </a:p>
          <a:p>
            <a:r>
              <a:rPr lang="fa-IR" sz="2400" b="1" dirty="0">
                <a:solidFill>
                  <a:srgbClr val="FF0000"/>
                </a:solidFill>
                <a:cs typeface="B Nazanin" pitchFamily="2" charset="-78"/>
              </a:rPr>
              <a:t>قارچ ناخن </a:t>
            </a:r>
            <a:r>
              <a:rPr lang="fa-IR" sz="2400" b="1" dirty="0" smtClean="0">
                <a:solidFill>
                  <a:srgbClr val="FF0000"/>
                </a:solidFill>
                <a:cs typeface="B Nazanin" pitchFamily="2" charset="-78"/>
              </a:rPr>
              <a:t>پا:</a:t>
            </a:r>
          </a:p>
          <a:p>
            <a:endParaRPr lang="fa-IR" sz="2400" b="1" dirty="0">
              <a:solidFill>
                <a:srgbClr val="FF0000"/>
              </a:solidFill>
              <a:cs typeface="B Nazanin" pitchFamily="2" charset="-78"/>
            </a:endParaRPr>
          </a:p>
          <a:p>
            <a:r>
              <a:rPr lang="fa-IR" sz="2400" b="1" dirty="0">
                <a:cs typeface="B Nazanin" pitchFamily="2" charset="-78"/>
              </a:rPr>
              <a:t>• ناخن‌های پایتان کلفت شده باشند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 ناخن‌های پایتان ترد و شکننده شده باشند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 ناخن‌های پایتان تغییر رنگ داده باشند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 پوست لای انگشتان پایتان خراش بیفتد و خراش داشته باشد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 پوست لای انگشتان پای شما خیلی گرم باشد</a:t>
            </a:r>
            <a:r>
              <a:rPr lang="fa-IR" sz="2400" b="1" dirty="0" smtClean="0">
                <a:cs typeface="B Nazanin" pitchFamily="2" charset="-78"/>
              </a:rPr>
              <a:t>.</a:t>
            </a:r>
            <a:endParaRPr lang="fa-IR" sz="2400" b="1" dirty="0">
              <a:cs typeface="B Nazanin" pitchFamily="2" charset="-78"/>
            </a:endParaRPr>
          </a:p>
          <a:p>
            <a:r>
              <a:rPr lang="fa-IR" sz="2400" b="1" dirty="0">
                <a:cs typeface="B Nazanin" pitchFamily="2" charset="-78"/>
              </a:rPr>
              <a:t>• پاهایتان بوی نامطبوعی بدهند</a:t>
            </a:r>
            <a:r>
              <a:rPr lang="fa-IR" sz="2400" b="1" dirty="0" smtClean="0">
                <a:cs typeface="B Nazanin" pitchFamily="2" charset="-78"/>
              </a:rPr>
              <a:t>.</a:t>
            </a:r>
          </a:p>
        </p:txBody>
      </p:sp>
    </p:spTree>
    <p:extLst>
      <p:ext uri="{BB962C8B-B14F-4D97-AF65-F5344CB8AC3E}">
        <p14:creationId xmlns:p14="http://schemas.microsoft.com/office/powerpoint/2010/main" val="11365801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55576" y="1484784"/>
            <a:ext cx="7848872" cy="3046988"/>
          </a:xfrm>
          <a:prstGeom prst="rect">
            <a:avLst/>
          </a:prstGeom>
          <a:noFill/>
        </p:spPr>
        <p:txBody>
          <a:bodyPr wrap="square" rtlCol="1">
            <a:spAutoFit/>
          </a:bodyPr>
          <a:lstStyle/>
          <a:p>
            <a:pPr lvl="0" algn="justLow"/>
            <a:r>
              <a:rPr lang="fa-IR" sz="2400" b="1" dirty="0">
                <a:solidFill>
                  <a:prstClr val="white"/>
                </a:solidFill>
                <a:cs typeface="B Nazanin" pitchFamily="2" charset="-78"/>
              </a:rPr>
              <a:t>بیماری‌های قارچی پا ممکن است از پوست پا آغاز شوند و به ناخن‌های پا گسترش پیدا کنند و یا برعکس ابتدا ناخن‌های پا را درگیر کرده و به پوست اطراف آن گسترش پیدا کنند.</a:t>
            </a:r>
          </a:p>
          <a:p>
            <a:pPr lvl="0" algn="justLow"/>
            <a:endParaRPr lang="fa-IR" sz="2400" b="1" dirty="0">
              <a:solidFill>
                <a:prstClr val="white"/>
              </a:solidFill>
              <a:cs typeface="B Nazanin" pitchFamily="2" charset="-78"/>
            </a:endParaRPr>
          </a:p>
          <a:p>
            <a:pPr lvl="0" algn="justLow"/>
            <a:r>
              <a:rPr lang="fa-IR" sz="2400" b="1" dirty="0">
                <a:solidFill>
                  <a:prstClr val="white"/>
                </a:solidFill>
                <a:cs typeface="B Nazanin" pitchFamily="2" charset="-78"/>
              </a:rPr>
              <a:t>فراموش نکنید اگر یکی از اعضای خانواده دچار قارچ‌های پوست پا باشد، این بیماری‌های قارچی خیلی آسان به دیگر اعضای خانواده منتقل می‌شود، چون اعضای خانواده روی یک فرش راه می‌روند، در حمام و دست‌شویی از دمپایی‌های مشترکی استفاده می‌کنند و یا رختخواب مشترکی دارند.</a:t>
            </a:r>
          </a:p>
        </p:txBody>
      </p:sp>
    </p:spTree>
    <p:extLst>
      <p:ext uri="{BB962C8B-B14F-4D97-AF65-F5344CB8AC3E}">
        <p14:creationId xmlns:p14="http://schemas.microsoft.com/office/powerpoint/2010/main" val="1799257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84212" y="132796"/>
            <a:ext cx="7776864" cy="3416320"/>
          </a:xfrm>
          <a:prstGeom prst="rect">
            <a:avLst/>
          </a:prstGeom>
          <a:noFill/>
        </p:spPr>
        <p:txBody>
          <a:bodyPr wrap="square" rtlCol="1">
            <a:spAutoFit/>
          </a:bodyPr>
          <a:lstStyle/>
          <a:p>
            <a:pPr algn="justLow"/>
            <a:endParaRPr lang="fa-IR" sz="2400" b="1" dirty="0">
              <a:cs typeface="B Nazanin" pitchFamily="2" charset="-78"/>
            </a:endParaRPr>
          </a:p>
          <a:p>
            <a:pPr algn="justLow"/>
            <a:r>
              <a:rPr lang="fa-IR" sz="2400" b="1" dirty="0">
                <a:cs typeface="B Nazanin" pitchFamily="2" charset="-78"/>
              </a:rPr>
              <a:t>8- عفونت قارچی </a:t>
            </a:r>
            <a:r>
              <a:rPr lang="en-US" sz="2400" b="1" dirty="0" err="1">
                <a:solidFill>
                  <a:srgbClr val="FF0000"/>
                </a:solidFill>
                <a:cs typeface="B Nazanin" pitchFamily="2" charset="-78"/>
              </a:rPr>
              <a:t>Unguium</a:t>
            </a:r>
            <a:endParaRPr lang="en-US" sz="2400" b="1" dirty="0">
              <a:solidFill>
                <a:srgbClr val="FF0000"/>
              </a:solidFill>
              <a:cs typeface="B Nazanin" pitchFamily="2" charset="-78"/>
            </a:endParaRPr>
          </a:p>
          <a:p>
            <a:pPr algn="justLow"/>
            <a:endParaRPr lang="en-US" sz="2400" b="1" dirty="0">
              <a:cs typeface="B Nazanin" pitchFamily="2" charset="-78"/>
            </a:endParaRPr>
          </a:p>
          <a:p>
            <a:pPr algn="justLow"/>
            <a:r>
              <a:rPr lang="fa-IR" sz="2400" b="1" dirty="0">
                <a:cs typeface="B Nazanin" pitchFamily="2" charset="-78"/>
              </a:rPr>
              <a:t>این یکی از مهمترین عفونت های قارچی ناخن می باشد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در این عفونت، ناخن سفیدرنگ، ضخیم، کدر و شکننده می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ناخن های مصنوعی، بروز این عفونت را افزایش می دهند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آب می تواند در زیر ناخن مصنوعی جمع شود و محیط گرم و مرطوبی را بوجود آورد و بدین وسیله محیط مناسبی را برای رشد قارچ فراهم کند</a:t>
            </a:r>
            <a:r>
              <a:rPr lang="fa-IR" sz="2400" b="1" dirty="0" smtClean="0">
                <a:cs typeface="B Nazanin" pitchFamily="2" charset="-78"/>
              </a:rPr>
              <a:t>.</a:t>
            </a:r>
          </a:p>
          <a:p>
            <a:pPr algn="justLow"/>
            <a:endParaRPr lang="fa-IR" sz="2400" b="1" dirty="0">
              <a:cs typeface="B Nazanin"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59832" y="3501008"/>
            <a:ext cx="3600400" cy="2800311"/>
          </a:xfrm>
          <a:prstGeom prst="rect">
            <a:avLst/>
          </a:prstGeom>
        </p:spPr>
      </p:pic>
    </p:spTree>
    <p:extLst>
      <p:ext uri="{BB962C8B-B14F-4D97-AF65-F5344CB8AC3E}">
        <p14:creationId xmlns:p14="http://schemas.microsoft.com/office/powerpoint/2010/main" val="17438374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611560" y="476672"/>
            <a:ext cx="8064896" cy="6001643"/>
          </a:xfrm>
          <a:prstGeom prst="rect">
            <a:avLst/>
          </a:prstGeom>
          <a:noFill/>
        </p:spPr>
        <p:txBody>
          <a:bodyPr wrap="square" rtlCol="1">
            <a:spAutoFit/>
          </a:bodyPr>
          <a:lstStyle/>
          <a:p>
            <a:r>
              <a:rPr lang="fa-IR" sz="2400" b="1" dirty="0">
                <a:solidFill>
                  <a:srgbClr val="FF0000"/>
                </a:solidFill>
                <a:cs typeface="B Nazanin" pitchFamily="2" charset="-78"/>
              </a:rPr>
              <a:t>مهم ترين عوامل عفونت قارچي ناخن عبارت هستند از</a:t>
            </a:r>
            <a:r>
              <a:rPr lang="fa-IR" sz="2400" b="1" dirty="0" smtClean="0">
                <a:solidFill>
                  <a:srgbClr val="FF0000"/>
                </a:solidFill>
                <a:cs typeface="B Nazanin" pitchFamily="2" charset="-78"/>
              </a:rPr>
              <a:t>:</a:t>
            </a:r>
            <a:endParaRPr lang="fa-IR" sz="2400" b="1" dirty="0">
              <a:solidFill>
                <a:srgbClr val="FF0000"/>
              </a:solidFill>
              <a:cs typeface="B Nazanin" pitchFamily="2" charset="-78"/>
            </a:endParaRPr>
          </a:p>
          <a:p>
            <a:r>
              <a:rPr lang="fa-IR" sz="2400" b="1" dirty="0">
                <a:cs typeface="B Nazanin" pitchFamily="2" charset="-78"/>
              </a:rPr>
              <a:t>1- ترد، شکننده و خرد شدن ناخن </a:t>
            </a:r>
            <a:r>
              <a:rPr lang="fa-IR" sz="2400" b="1" dirty="0" smtClean="0">
                <a:cs typeface="B Nazanin" pitchFamily="2" charset="-78"/>
              </a:rPr>
              <a:t>ها</a:t>
            </a:r>
            <a:endParaRPr lang="fa-IR" sz="2400" b="1" dirty="0">
              <a:cs typeface="B Nazanin" pitchFamily="2" charset="-78"/>
            </a:endParaRPr>
          </a:p>
          <a:p>
            <a:r>
              <a:rPr lang="fa-IR" sz="2400" b="1" dirty="0">
                <a:cs typeface="B Nazanin" pitchFamily="2" charset="-78"/>
              </a:rPr>
              <a:t>2- تغيير شکل ناخن در هنگام </a:t>
            </a:r>
            <a:r>
              <a:rPr lang="fa-IR" sz="2400" b="1" dirty="0" smtClean="0">
                <a:cs typeface="B Nazanin" pitchFamily="2" charset="-78"/>
              </a:rPr>
              <a:t>رشد</a:t>
            </a:r>
            <a:endParaRPr lang="fa-IR" sz="2400" b="1" dirty="0">
              <a:cs typeface="B Nazanin" pitchFamily="2" charset="-78"/>
            </a:endParaRPr>
          </a:p>
          <a:p>
            <a:r>
              <a:rPr lang="fa-IR" sz="2400" b="1" dirty="0">
                <a:cs typeface="B Nazanin" pitchFamily="2" charset="-78"/>
              </a:rPr>
              <a:t>3- نازک شدن ناخن </a:t>
            </a:r>
            <a:r>
              <a:rPr lang="fa-IR" sz="2400" b="1" dirty="0" smtClean="0">
                <a:cs typeface="B Nazanin" pitchFamily="2" charset="-78"/>
              </a:rPr>
              <a:t>ها</a:t>
            </a:r>
            <a:endParaRPr lang="fa-IR" sz="2400" b="1" dirty="0">
              <a:cs typeface="B Nazanin" pitchFamily="2" charset="-78"/>
            </a:endParaRPr>
          </a:p>
          <a:p>
            <a:r>
              <a:rPr lang="fa-IR" sz="2400" b="1" dirty="0">
                <a:cs typeface="B Nazanin" pitchFamily="2" charset="-78"/>
              </a:rPr>
              <a:t>4- تغيير رنگ ناخن </a:t>
            </a:r>
            <a:r>
              <a:rPr lang="fa-IR" sz="2400" b="1" dirty="0" smtClean="0">
                <a:cs typeface="B Nazanin" pitchFamily="2" charset="-78"/>
              </a:rPr>
              <a:t>ها</a:t>
            </a:r>
            <a:endParaRPr lang="fa-IR" sz="2400" b="1" dirty="0">
              <a:cs typeface="B Nazanin" pitchFamily="2" charset="-78"/>
            </a:endParaRPr>
          </a:p>
          <a:p>
            <a:r>
              <a:rPr lang="fa-IR" sz="2400" b="1" dirty="0">
                <a:cs typeface="B Nazanin" pitchFamily="2" charset="-78"/>
              </a:rPr>
              <a:t>5- شل شدن ناخن ها و يا جدا شدن آن ها از پوست</a:t>
            </a:r>
            <a:r>
              <a:rPr lang="fa-IR" sz="2400" b="1" dirty="0" smtClean="0">
                <a:cs typeface="B Nazanin" pitchFamily="2" charset="-78"/>
              </a:rPr>
              <a:t>.</a:t>
            </a:r>
          </a:p>
          <a:p>
            <a:endParaRPr lang="fa-IR" sz="2400" b="1" dirty="0">
              <a:cs typeface="B Nazanin" pitchFamily="2" charset="-78"/>
            </a:endParaRPr>
          </a:p>
          <a:p>
            <a:r>
              <a:rPr lang="fa-IR" sz="2400" b="1" dirty="0">
                <a:solidFill>
                  <a:srgbClr val="FF0000"/>
                </a:solidFill>
                <a:cs typeface="B Nazanin" pitchFamily="2" charset="-78"/>
              </a:rPr>
              <a:t>قارچ ناخن به دو صورت بروز مي کند</a:t>
            </a:r>
            <a:r>
              <a:rPr lang="fa-IR" sz="2400" b="1" dirty="0" smtClean="0">
                <a:solidFill>
                  <a:srgbClr val="FF0000"/>
                </a:solidFill>
                <a:cs typeface="B Nazanin" pitchFamily="2" charset="-78"/>
              </a:rPr>
              <a:t>:</a:t>
            </a:r>
            <a:endParaRPr lang="fa-IR" sz="2400" b="1" dirty="0">
              <a:solidFill>
                <a:srgbClr val="FF0000"/>
              </a:solidFill>
              <a:cs typeface="B Nazanin" pitchFamily="2" charset="-78"/>
            </a:endParaRPr>
          </a:p>
          <a:p>
            <a:pPr algn="justLow"/>
            <a:r>
              <a:rPr lang="fa-IR" sz="2400" b="1" dirty="0">
                <a:cs typeface="B Nazanin" pitchFamily="2" charset="-78"/>
              </a:rPr>
              <a:t>در حالت اول بافت نرم دور ناخن درگير مي شود و علائمي مثل قرمزي، التهاب و تورم در اين نواحي بروز مي کند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در حالت  دوم پوست و ناخن به طور همزمان درگير اين بيماري مي شوند که معمولا از ناخن هاي پا شروع و به ناخن هاي دست نيز کشيده مي شود</a:t>
            </a:r>
            <a:r>
              <a:rPr lang="fa-IR" sz="2400" b="1" dirty="0" smtClean="0">
                <a:cs typeface="B Nazanin" pitchFamily="2" charset="-78"/>
              </a:rPr>
              <a:t>.</a:t>
            </a:r>
            <a:endParaRPr lang="fa-IR" sz="2400" b="1" dirty="0">
              <a:cs typeface="B Nazanin" pitchFamily="2" charset="-78"/>
            </a:endParaRPr>
          </a:p>
          <a:p>
            <a:pPr algn="justLow"/>
            <a:r>
              <a:rPr lang="fa-IR" sz="2400" b="1" dirty="0">
                <a:cs typeface="B Nazanin" pitchFamily="2" charset="-78"/>
              </a:rPr>
              <a:t>علائم  بيماري در افراد سالمند به علت اختلال در خون رساني و در کشاورزان، دامپروران و دامپزشکان به دليل ارتباط زياد با دام بيشتر به صورت جدا شدن يک قسمت از انتهاي ناخن است که در زير آن پوست هاي سفيد ايجاد مي شود.</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1560" y="980728"/>
            <a:ext cx="2267744" cy="1872208"/>
          </a:xfrm>
          <a:prstGeom prst="rect">
            <a:avLst/>
          </a:prstGeom>
        </p:spPr>
      </p:pic>
    </p:spTree>
    <p:extLst>
      <p:ext uri="{BB962C8B-B14F-4D97-AF65-F5344CB8AC3E}">
        <p14:creationId xmlns:p14="http://schemas.microsoft.com/office/powerpoint/2010/main" val="38587310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11179" y="404664"/>
            <a:ext cx="8352928" cy="3785652"/>
          </a:xfrm>
          <a:prstGeom prst="rect">
            <a:avLst/>
          </a:prstGeom>
          <a:noFill/>
        </p:spPr>
        <p:txBody>
          <a:bodyPr wrap="square" rtlCol="1">
            <a:spAutoFit/>
          </a:bodyPr>
          <a:lstStyle/>
          <a:p>
            <a:r>
              <a:rPr lang="fa-IR" sz="2400" b="1" dirty="0">
                <a:solidFill>
                  <a:srgbClr val="FF0000"/>
                </a:solidFill>
                <a:cs typeface="B Nazanin" pitchFamily="2" charset="-78"/>
              </a:rPr>
              <a:t>درمان قارچ </a:t>
            </a:r>
            <a:r>
              <a:rPr lang="fa-IR" sz="2400" b="1" dirty="0" smtClean="0">
                <a:solidFill>
                  <a:srgbClr val="FF0000"/>
                </a:solidFill>
                <a:cs typeface="B Nazanin" pitchFamily="2" charset="-78"/>
              </a:rPr>
              <a:t>ناخن:</a:t>
            </a:r>
            <a:endParaRPr lang="fa-IR" sz="2400" b="1" dirty="0">
              <a:solidFill>
                <a:srgbClr val="FF0000"/>
              </a:solidFill>
              <a:cs typeface="B Nazanin" pitchFamily="2" charset="-78"/>
            </a:endParaRPr>
          </a:p>
          <a:p>
            <a:endParaRPr lang="fa-IR" sz="2400" b="1" dirty="0">
              <a:cs typeface="B Nazanin" pitchFamily="2" charset="-78"/>
            </a:endParaRPr>
          </a:p>
          <a:p>
            <a:pPr algn="justLow"/>
            <a:r>
              <a:rPr lang="fa-IR" sz="2400" b="1" dirty="0">
                <a:cs typeface="B Nazanin" pitchFamily="2" charset="-78"/>
              </a:rPr>
              <a:t>عفونت قارچ ناخن با علائمي که روي ناخن ها پديدار مي شود، قابل تشخيص است. ناخن هاي انگشت پا، هفت برابر بيشتر از ناخن انگشتان دست در معرض اين عفونت ها هستند؛ زيرا گرما و رطوبت محيط داخل کفش و جوراب به اين مساله دامن مي زند.</a:t>
            </a:r>
          </a:p>
          <a:p>
            <a:pPr algn="justLow"/>
            <a:endParaRPr lang="fa-IR" sz="2400" b="1" dirty="0">
              <a:cs typeface="B Nazanin" pitchFamily="2" charset="-78"/>
            </a:endParaRPr>
          </a:p>
          <a:p>
            <a:pPr algn="justLow"/>
            <a:r>
              <a:rPr lang="fa-IR" sz="2400" b="1" dirty="0">
                <a:cs typeface="B Nazanin" pitchFamily="2" charset="-78"/>
              </a:rPr>
              <a:t>عدم درمان بيماري در طولاني مدت، موجب وخامت اوضاع مي </a:t>
            </a:r>
            <a:r>
              <a:rPr lang="fa-IR" sz="2400" b="1" dirty="0" smtClean="0">
                <a:cs typeface="B Nazanin" pitchFamily="2" charset="-78"/>
              </a:rPr>
              <a:t>شود </a:t>
            </a:r>
            <a:r>
              <a:rPr lang="fa-IR" sz="2400" b="1" dirty="0">
                <a:cs typeface="B Nazanin" pitchFamily="2" charset="-78"/>
              </a:rPr>
              <a:t>و از يک ناخن به ناخن ديگر سرايت مي کند و با گذشت زمان کم کم </a:t>
            </a:r>
            <a:r>
              <a:rPr lang="fa-IR" sz="2400" b="1" dirty="0" smtClean="0">
                <a:cs typeface="B Nazanin" pitchFamily="2" charset="-78"/>
              </a:rPr>
              <a:t>به </a:t>
            </a:r>
            <a:r>
              <a:rPr lang="fa-IR" sz="2400" b="1" dirty="0">
                <a:cs typeface="B Nazanin" pitchFamily="2" charset="-78"/>
              </a:rPr>
              <a:t>ساير افراد خانه نيز منتقل مي شود</a:t>
            </a:r>
            <a:r>
              <a:rPr lang="fa-IR" sz="2400" b="1" dirty="0" smtClean="0">
                <a:cs typeface="B Nazanin" pitchFamily="2" charset="-78"/>
              </a:rPr>
              <a:t>.</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83768" y="3988622"/>
            <a:ext cx="3630942" cy="2625723"/>
          </a:xfrm>
          <a:prstGeom prst="rect">
            <a:avLst/>
          </a:prstGeom>
        </p:spPr>
      </p:pic>
    </p:spTree>
    <p:extLst>
      <p:ext uri="{BB962C8B-B14F-4D97-AF65-F5344CB8AC3E}">
        <p14:creationId xmlns:p14="http://schemas.microsoft.com/office/powerpoint/2010/main" val="23420155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395536" y="1268760"/>
            <a:ext cx="8280920" cy="3785652"/>
          </a:xfrm>
          <a:prstGeom prst="rect">
            <a:avLst/>
          </a:prstGeom>
          <a:noFill/>
        </p:spPr>
        <p:txBody>
          <a:bodyPr wrap="square" rtlCol="1">
            <a:spAutoFit/>
          </a:bodyPr>
          <a:lstStyle/>
          <a:p>
            <a:pPr lvl="0" algn="justLow"/>
            <a:r>
              <a:rPr lang="fa-IR" sz="2400" b="1" dirty="0">
                <a:solidFill>
                  <a:srgbClr val="FF0000"/>
                </a:solidFill>
                <a:cs typeface="B Nazanin" pitchFamily="2" charset="-78"/>
              </a:rPr>
              <a:t>جلوگيري از قارچ ناخن</a:t>
            </a:r>
            <a:r>
              <a:rPr lang="fa-IR" sz="2400" b="1" dirty="0" smtClean="0">
                <a:solidFill>
                  <a:srgbClr val="FF0000"/>
                </a:solidFill>
                <a:cs typeface="B Nazanin" pitchFamily="2" charset="-78"/>
              </a:rPr>
              <a:t>:</a:t>
            </a:r>
          </a:p>
          <a:p>
            <a:pPr lvl="0" algn="justLow"/>
            <a:endParaRPr lang="fa-IR" sz="2400" b="1" dirty="0">
              <a:solidFill>
                <a:srgbClr val="FF0000"/>
              </a:solidFill>
              <a:cs typeface="B Nazanin" pitchFamily="2" charset="-78"/>
            </a:endParaRPr>
          </a:p>
          <a:p>
            <a:pPr lvl="0" algn="justLow"/>
            <a:r>
              <a:rPr lang="fa-IR" sz="2400" b="1" dirty="0">
                <a:solidFill>
                  <a:prstClr val="white"/>
                </a:solidFill>
                <a:cs typeface="B Nazanin" pitchFamily="2" charset="-78"/>
              </a:rPr>
              <a:t>از گذاشتن ناخن هاي اکريليک و پلاستيکي و لاک زدن تا جايي که امکان دارد خودداري کنيد زيرا محيط مناسبي براي رشد قارچ ناخن فراهم مي سازند.</a:t>
            </a:r>
          </a:p>
          <a:p>
            <a:pPr lvl="0" algn="justLow"/>
            <a:r>
              <a:rPr lang="fa-IR" sz="2400" b="1" dirty="0">
                <a:solidFill>
                  <a:prstClr val="white"/>
                </a:solidFill>
                <a:cs typeface="B Nazanin" pitchFamily="2" charset="-78"/>
              </a:rPr>
              <a:t>ناخن هاي خود را مرتب کوتاه کنيد و سوهان بکشيد تا تميز و سالم بماند.</a:t>
            </a:r>
          </a:p>
          <a:p>
            <a:pPr lvl="0" algn="justLow"/>
            <a:r>
              <a:rPr lang="fa-IR" sz="2400" b="1" dirty="0">
                <a:solidFill>
                  <a:prstClr val="white"/>
                </a:solidFill>
                <a:cs typeface="B Nazanin" pitchFamily="2" charset="-78"/>
              </a:rPr>
              <a:t>ناخن هاي خود را هميشه خشک نگاه داريد.</a:t>
            </a:r>
          </a:p>
          <a:p>
            <a:pPr lvl="0" algn="justLow"/>
            <a:r>
              <a:rPr lang="fa-IR" sz="2400" b="1" dirty="0">
                <a:solidFill>
                  <a:prstClr val="white"/>
                </a:solidFill>
                <a:cs typeface="B Nazanin" pitchFamily="2" charset="-78"/>
              </a:rPr>
              <a:t>از رژيم غذايي مناسبي پيروي کنيد يک رژيم مناسب با تامين پروتئين مورد نياز بدن به سلامت ناخن ها کمک زيادي مي کند.</a:t>
            </a:r>
          </a:p>
          <a:p>
            <a:pPr lvl="0" algn="justLow"/>
            <a:r>
              <a:rPr lang="fa-IR" sz="2400" b="1" dirty="0">
                <a:solidFill>
                  <a:prstClr val="white"/>
                </a:solidFill>
                <a:cs typeface="B Nazanin" pitchFamily="2" charset="-78"/>
              </a:rPr>
              <a:t>اگر ناخن هاي خود را مانيکور مي کنيد از مانيکوريست خود بخواهيد که مرتبا وسايلش را استريليزه کند. </a:t>
            </a:r>
          </a:p>
        </p:txBody>
      </p:sp>
    </p:spTree>
    <p:extLst>
      <p:ext uri="{BB962C8B-B14F-4D97-AF65-F5344CB8AC3E}">
        <p14:creationId xmlns:p14="http://schemas.microsoft.com/office/powerpoint/2010/main" val="2904778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59968" y="1052736"/>
            <a:ext cx="7920880" cy="4524315"/>
          </a:xfrm>
          <a:prstGeom prst="rect">
            <a:avLst/>
          </a:prstGeom>
          <a:noFill/>
        </p:spPr>
        <p:txBody>
          <a:bodyPr wrap="square" rtlCol="1">
            <a:spAutoFit/>
          </a:bodyPr>
          <a:lstStyle/>
          <a:p>
            <a:pPr algn="justLow"/>
            <a:r>
              <a:rPr lang="fa-IR" sz="2400" b="1" dirty="0">
                <a:solidFill>
                  <a:srgbClr val="FF0000"/>
                </a:solidFill>
                <a:cs typeface="B Nazanin" pitchFamily="2" charset="-78"/>
              </a:rPr>
              <a:t>پيشنها دها</a:t>
            </a:r>
            <a:r>
              <a:rPr lang="fa-IR" sz="2400" b="1" dirty="0" smtClean="0">
                <a:solidFill>
                  <a:srgbClr val="FF0000"/>
                </a:solidFill>
                <a:cs typeface="B Nazanin" pitchFamily="2" charset="-78"/>
              </a:rPr>
              <a:t>:</a:t>
            </a:r>
          </a:p>
          <a:p>
            <a:pPr algn="justLow"/>
            <a:endParaRPr lang="fa-IR" sz="2400" b="1" dirty="0">
              <a:solidFill>
                <a:srgbClr val="FF0000"/>
              </a:solidFill>
              <a:cs typeface="B Nazanin" pitchFamily="2" charset="-78"/>
            </a:endParaRPr>
          </a:p>
          <a:p>
            <a:pPr algn="justLow"/>
            <a:r>
              <a:rPr lang="fa-IR" sz="2400" b="1" dirty="0">
                <a:cs typeface="B Nazanin" pitchFamily="2" charset="-78"/>
              </a:rPr>
              <a:t>عفونت ها ي قارچي به قدري شايعند که پيشگيري کلي از آنها غير ممکن است،ولي براي به حداقل رساندن خطر آن رعايت نکات زير توصيه مي شود</a:t>
            </a:r>
            <a:r>
              <a:rPr lang="fa-IR" sz="2400" b="1" dirty="0" smtClean="0">
                <a:cs typeface="B Nazanin" pitchFamily="2" charset="-78"/>
              </a:rPr>
              <a:t>:</a:t>
            </a:r>
          </a:p>
          <a:p>
            <a:pPr algn="justLow"/>
            <a:endParaRPr lang="fa-IR" sz="2400" b="1" dirty="0">
              <a:cs typeface="B Nazanin" pitchFamily="2" charset="-78"/>
            </a:endParaRPr>
          </a:p>
          <a:p>
            <a:pPr algn="justLow"/>
            <a:r>
              <a:rPr lang="fa-IR" sz="2400" b="1" dirty="0">
                <a:cs typeface="B Nazanin" pitchFamily="2" charset="-78"/>
              </a:rPr>
              <a:t>1)اقدام به درمان حيوانات دست آموز دچار مشکلات </a:t>
            </a:r>
            <a:r>
              <a:rPr lang="fa-IR" sz="2400" b="1" dirty="0" smtClean="0">
                <a:cs typeface="B Nazanin" pitchFamily="2" charset="-78"/>
              </a:rPr>
              <a:t>پوستي</a:t>
            </a:r>
          </a:p>
          <a:p>
            <a:pPr algn="justLow"/>
            <a:endParaRPr lang="fa-IR" sz="2400" b="1" dirty="0">
              <a:cs typeface="B Nazanin" pitchFamily="2" charset="-78"/>
            </a:endParaRPr>
          </a:p>
          <a:p>
            <a:pPr algn="justLow"/>
            <a:r>
              <a:rPr lang="fa-IR" sz="2400" b="1" dirty="0">
                <a:cs typeface="B Nazanin" pitchFamily="2" charset="-78"/>
              </a:rPr>
              <a:t>2)خشک کردن با دقت تمام قسمتها ي پوست پس از حمام يا </a:t>
            </a:r>
            <a:r>
              <a:rPr lang="fa-IR" sz="2400" b="1" dirty="0" smtClean="0">
                <a:cs typeface="B Nazanin" pitchFamily="2" charset="-78"/>
              </a:rPr>
              <a:t>شنا</a:t>
            </a:r>
          </a:p>
          <a:p>
            <a:pPr algn="justLow"/>
            <a:endParaRPr lang="fa-IR" sz="2400" b="1" dirty="0">
              <a:cs typeface="B Nazanin" pitchFamily="2" charset="-78"/>
            </a:endParaRPr>
          </a:p>
          <a:p>
            <a:pPr algn="justLow"/>
            <a:r>
              <a:rPr lang="fa-IR" sz="2400" b="1" dirty="0">
                <a:cs typeface="B Nazanin" pitchFamily="2" charset="-78"/>
              </a:rPr>
              <a:t>3)رعايت بهداشت </a:t>
            </a:r>
            <a:r>
              <a:rPr lang="fa-IR" sz="2400" b="1" dirty="0" smtClean="0">
                <a:cs typeface="B Nazanin" pitchFamily="2" charset="-78"/>
              </a:rPr>
              <a:t>فردي</a:t>
            </a:r>
          </a:p>
          <a:p>
            <a:pPr algn="justLow"/>
            <a:endParaRPr lang="fa-IR" sz="2400" b="1" dirty="0">
              <a:cs typeface="B Nazanin" pitchFamily="2" charset="-78"/>
            </a:endParaRPr>
          </a:p>
          <a:p>
            <a:pPr algn="justLow"/>
            <a:r>
              <a:rPr lang="fa-IR" sz="2400" b="1" dirty="0">
                <a:cs typeface="B Nazanin" pitchFamily="2" charset="-78"/>
              </a:rPr>
              <a:t>4)عدم استفاده اشتراکي از کلاه ،شانه </a:t>
            </a:r>
            <a:r>
              <a:rPr lang="fa-IR" sz="2400" b="1" dirty="0" smtClean="0">
                <a:cs typeface="B Nazanin" pitchFamily="2" charset="-78"/>
              </a:rPr>
              <a:t>وبرس</a:t>
            </a:r>
            <a:endParaRPr lang="fa-IR" sz="2400" b="1" dirty="0">
              <a:cs typeface="B Nazanin" pitchFamily="2" charset="-78"/>
            </a:endParaRPr>
          </a:p>
        </p:txBody>
      </p:sp>
    </p:spTree>
    <p:extLst>
      <p:ext uri="{BB962C8B-B14F-4D97-AF65-F5344CB8AC3E}">
        <p14:creationId xmlns:p14="http://schemas.microsoft.com/office/powerpoint/2010/main" val="33452355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05726" y="836712"/>
            <a:ext cx="7848872" cy="4893647"/>
          </a:xfrm>
          <a:prstGeom prst="rect">
            <a:avLst/>
          </a:prstGeom>
          <a:noFill/>
        </p:spPr>
        <p:txBody>
          <a:bodyPr wrap="square" rtlCol="1">
            <a:spAutoFit/>
          </a:bodyPr>
          <a:lstStyle/>
          <a:p>
            <a:pPr lvl="0" algn="justLow"/>
            <a:r>
              <a:rPr lang="fa-IR" sz="2400" b="1" dirty="0">
                <a:solidFill>
                  <a:prstClr val="white"/>
                </a:solidFill>
                <a:cs typeface="B Nazanin" pitchFamily="2" charset="-78"/>
              </a:rPr>
              <a:t>5)موها بايد کوتاه شوند ،ولي تراشيده نشوند .اين کار هر دو هفته يکبار يا هر وقت که موها دوباره به اندازه اوليه رسيد تکرار شود</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a:solidFill>
                  <a:prstClr val="white"/>
                </a:solidFill>
                <a:cs typeface="B Nazanin" pitchFamily="2" charset="-78"/>
              </a:rPr>
              <a:t>6)عدم استفاده از کفش ها يا زير پو ش هاي تنگ که ممکن است باعث ساييدگي پوست شوند</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a:solidFill>
                  <a:prstClr val="white"/>
                </a:solidFill>
                <a:cs typeface="B Nazanin" pitchFamily="2" charset="-78"/>
              </a:rPr>
              <a:t>7)براي پاهايي که بيش از حد عرق مي کنند بهتر است از مواد ضد عرق استفاده شود</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a:solidFill>
                  <a:prstClr val="white"/>
                </a:solidFill>
                <a:cs typeface="B Nazanin" pitchFamily="2" charset="-78"/>
              </a:rPr>
              <a:t>8)نيازي به کوتاه کردن ريش نيست .اگر تراشيدن ريش ضروري است،ازريش تراش برقي استفاده شود نه تيغ ريش تراش</a:t>
            </a:r>
            <a:r>
              <a:rPr lang="fa-IR" sz="2400" b="1" dirty="0" smtClean="0">
                <a:solidFill>
                  <a:prstClr val="white"/>
                </a:solidFill>
                <a:cs typeface="B Nazanin" pitchFamily="2" charset="-78"/>
              </a:rPr>
              <a:t>.</a:t>
            </a:r>
          </a:p>
          <a:p>
            <a:pPr lvl="0" algn="justLow"/>
            <a:endParaRPr lang="fa-IR" sz="2400" b="1" dirty="0">
              <a:solidFill>
                <a:prstClr val="white"/>
              </a:solidFill>
              <a:cs typeface="B Nazanin" pitchFamily="2" charset="-78"/>
            </a:endParaRPr>
          </a:p>
          <a:p>
            <a:pPr lvl="0" algn="justLow"/>
            <a:r>
              <a:rPr lang="fa-IR" sz="2400" b="1" dirty="0">
                <a:solidFill>
                  <a:prstClr val="white"/>
                </a:solidFill>
                <a:cs typeface="B Nazanin" pitchFamily="2" charset="-78"/>
              </a:rPr>
              <a:t>9)در مورد درگيري ناخن ،ناخن ها بايد کوتاه نگه داشته شوند.</a:t>
            </a:r>
          </a:p>
        </p:txBody>
      </p:sp>
    </p:spTree>
    <p:extLst>
      <p:ext uri="{BB962C8B-B14F-4D97-AF65-F5344CB8AC3E}">
        <p14:creationId xmlns:p14="http://schemas.microsoft.com/office/powerpoint/2010/main" val="3227055274"/>
      </p:ext>
    </p:extLst>
  </p:cSld>
  <p:clrMapOvr>
    <a:masterClrMapping/>
  </p:clrMapOvr>
</p:sld>
</file>

<file path=ppt/theme/theme1.xml><?xml version="1.0" encoding="utf-8"?>
<a:theme xmlns:a="http://schemas.openxmlformats.org/drawingml/2006/main" name="Thatch">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TotalTime>
  <Words>5337</Words>
  <Application>Microsoft Office PowerPoint</Application>
  <PresentationFormat>On-screen Show (4:3)</PresentationFormat>
  <Paragraphs>349</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B Nazanin</vt:lpstr>
      <vt:lpstr>B Titr</vt:lpstr>
      <vt:lpstr>Tw Cen MT</vt:lpstr>
      <vt:lpstr>Thatch</vt:lpstr>
      <vt:lpstr>آشنایی با بیماری های قارچی پوست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FAZELI</dc:creator>
  <cp:lastModifiedBy>ASUS</cp:lastModifiedBy>
  <cp:revision>194</cp:revision>
  <dcterms:created xsi:type="dcterms:W3CDTF">2015-01-04T15:21:34Z</dcterms:created>
  <dcterms:modified xsi:type="dcterms:W3CDTF">2023-08-22T16:59:47Z</dcterms:modified>
</cp:coreProperties>
</file>