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1" r:id="rId1"/>
  </p:sldMasterIdLst>
  <p:notesMasterIdLst>
    <p:notesMasterId r:id="rId31"/>
  </p:notesMasterIdLst>
  <p:sldIdLst>
    <p:sldId id="297" r:id="rId2"/>
    <p:sldId id="298" r:id="rId3"/>
    <p:sldId id="299" r:id="rId4"/>
    <p:sldId id="300" r:id="rId5"/>
    <p:sldId id="301" r:id="rId6"/>
    <p:sldId id="302" r:id="rId7"/>
    <p:sldId id="303" r:id="rId8"/>
    <p:sldId id="304" r:id="rId9"/>
    <p:sldId id="305" r:id="rId10"/>
    <p:sldId id="306" r:id="rId11"/>
    <p:sldId id="307" r:id="rId12"/>
    <p:sldId id="308" r:id="rId13"/>
    <p:sldId id="309" r:id="rId14"/>
    <p:sldId id="310" r:id="rId15"/>
    <p:sldId id="311" r:id="rId16"/>
    <p:sldId id="312" r:id="rId17"/>
    <p:sldId id="313" r:id="rId18"/>
    <p:sldId id="314" r:id="rId19"/>
    <p:sldId id="315" r:id="rId20"/>
    <p:sldId id="316" r:id="rId21"/>
    <p:sldId id="317" r:id="rId22"/>
    <p:sldId id="318" r:id="rId23"/>
    <p:sldId id="319" r:id="rId24"/>
    <p:sldId id="320" r:id="rId25"/>
    <p:sldId id="321" r:id="rId26"/>
    <p:sldId id="322" r:id="rId27"/>
    <p:sldId id="323" r:id="rId28"/>
    <p:sldId id="324" r:id="rId29"/>
    <p:sldId id="325" r:id="rId3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412" autoAdjust="0"/>
    <p:restoredTop sz="94624" autoAdjust="0"/>
  </p:normalViewPr>
  <p:slideViewPr>
    <p:cSldViewPr>
      <p:cViewPr>
        <p:scale>
          <a:sx n="80" d="100"/>
          <a:sy n="80" d="100"/>
        </p:scale>
        <p:origin x="-1086" y="348"/>
      </p:cViewPr>
      <p:guideLst>
        <p:guide orient="horz" pos="2160"/>
        <p:guide pos="2880"/>
      </p:guideLst>
    </p:cSldViewPr>
  </p:slideViewPr>
  <p:outlineViewPr>
    <p:cViewPr>
      <p:scale>
        <a:sx n="33" d="100"/>
        <a:sy n="33" d="100"/>
      </p:scale>
      <p:origin x="6" y="2427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4D0296A-ADEB-4740-9278-3CB921A497E7}" type="datetimeFigureOut">
              <a:rPr lang="fa-IR" smtClean="0"/>
              <a:pPr/>
              <a:t>06/09/1441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E929573-82B6-4A12-AB8E-97905EB75787}" type="slidenum">
              <a:rPr lang="fa-IR" smtClean="0"/>
              <a:pPr/>
              <a:t>‹#›</a:t>
            </a:fld>
            <a:endParaRPr lang="fa-IR"/>
          </a:p>
        </p:txBody>
      </p:sp>
    </p:spTree>
    <p:extLst>
      <p:ext uri="{BB962C8B-B14F-4D97-AF65-F5344CB8AC3E}">
        <p14:creationId xmlns:p14="http://schemas.microsoft.com/office/powerpoint/2010/main" val="89063564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39940" name="Slide Number Placeholder 3"/>
          <p:cNvSpPr>
            <a:spLocks noGrp="1"/>
          </p:cNvSpPr>
          <p:nvPr>
            <p:ph type="sldNum" sz="quarter" idx="5"/>
          </p:nvPr>
        </p:nvSpPr>
        <p:spPr bwMode="auto">
          <a:noFill/>
          <a:ln>
            <a:miter lim="800000"/>
            <a:headEnd/>
            <a:tailEnd/>
          </a:ln>
        </p:spPr>
        <p:txBody>
          <a:bodyPr/>
          <a:lstStyle/>
          <a:p>
            <a:fld id="{D8CD8E21-32FB-4FBF-85EE-0DBEC526088F}" type="slidenum">
              <a:rPr lang="fa-IR" smtClean="0"/>
              <a:pPr/>
              <a:t>2</a:t>
            </a:fld>
            <a:endParaRPr lang="fa-I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0964" name="Slide Number Placeholder 3"/>
          <p:cNvSpPr>
            <a:spLocks noGrp="1"/>
          </p:cNvSpPr>
          <p:nvPr>
            <p:ph type="sldNum" sz="quarter" idx="5"/>
          </p:nvPr>
        </p:nvSpPr>
        <p:spPr bwMode="auto">
          <a:noFill/>
          <a:ln>
            <a:miter lim="800000"/>
            <a:headEnd/>
            <a:tailEnd/>
          </a:ln>
        </p:spPr>
        <p:txBody>
          <a:bodyPr/>
          <a:lstStyle/>
          <a:p>
            <a:fld id="{06E6FE73-D14C-49A0-80AE-E321A5B95258}" type="slidenum">
              <a:rPr lang="fa-IR" smtClean="0"/>
              <a:pPr/>
              <a:t>3</a:t>
            </a:fld>
            <a:endParaRPr lang="fa-I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1988" name="Slide Number Placeholder 3"/>
          <p:cNvSpPr>
            <a:spLocks noGrp="1"/>
          </p:cNvSpPr>
          <p:nvPr>
            <p:ph type="sldNum" sz="quarter" idx="5"/>
          </p:nvPr>
        </p:nvSpPr>
        <p:spPr bwMode="auto">
          <a:noFill/>
          <a:ln>
            <a:miter lim="800000"/>
            <a:headEnd/>
            <a:tailEnd/>
          </a:ln>
        </p:spPr>
        <p:txBody>
          <a:bodyPr/>
          <a:lstStyle/>
          <a:p>
            <a:fld id="{58EC99D4-3E15-421C-AEF0-A0DEA10D859C}" type="slidenum">
              <a:rPr lang="fa-IR" smtClean="0"/>
              <a:pPr/>
              <a:t>4</a:t>
            </a:fld>
            <a:endParaRPr lang="fa-I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3012" name="Slide Number Placeholder 3"/>
          <p:cNvSpPr>
            <a:spLocks noGrp="1"/>
          </p:cNvSpPr>
          <p:nvPr>
            <p:ph type="sldNum" sz="quarter" idx="5"/>
          </p:nvPr>
        </p:nvSpPr>
        <p:spPr bwMode="auto">
          <a:noFill/>
          <a:ln>
            <a:miter lim="800000"/>
            <a:headEnd/>
            <a:tailEnd/>
          </a:ln>
        </p:spPr>
        <p:txBody>
          <a:bodyPr/>
          <a:lstStyle/>
          <a:p>
            <a:fld id="{7412348A-8186-411B-AEAF-C84B30DCBC63}" type="slidenum">
              <a:rPr lang="fa-IR" smtClean="0"/>
              <a:pPr/>
              <a:t>5</a:t>
            </a:fld>
            <a:endParaRPr lang="fa-I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4036" name="Slide Number Placeholder 3"/>
          <p:cNvSpPr>
            <a:spLocks noGrp="1"/>
          </p:cNvSpPr>
          <p:nvPr>
            <p:ph type="sldNum" sz="quarter" idx="5"/>
          </p:nvPr>
        </p:nvSpPr>
        <p:spPr bwMode="auto">
          <a:noFill/>
          <a:ln>
            <a:miter lim="800000"/>
            <a:headEnd/>
            <a:tailEnd/>
          </a:ln>
        </p:spPr>
        <p:txBody>
          <a:bodyPr/>
          <a:lstStyle/>
          <a:p>
            <a:fld id="{5C70A9C3-79C1-4F1C-BC3D-AF85AC06DAF3}" type="slidenum">
              <a:rPr lang="fa-IR" smtClean="0"/>
              <a:pPr/>
              <a:t>6</a:t>
            </a:fld>
            <a:endParaRPr lang="fa-I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5060" name="Slide Number Placeholder 3"/>
          <p:cNvSpPr>
            <a:spLocks noGrp="1"/>
          </p:cNvSpPr>
          <p:nvPr>
            <p:ph type="sldNum" sz="quarter" idx="5"/>
          </p:nvPr>
        </p:nvSpPr>
        <p:spPr bwMode="auto">
          <a:noFill/>
          <a:ln>
            <a:miter lim="800000"/>
            <a:headEnd/>
            <a:tailEnd/>
          </a:ln>
        </p:spPr>
        <p:txBody>
          <a:bodyPr/>
          <a:lstStyle/>
          <a:p>
            <a:fld id="{5A4331B3-913F-478C-9619-D8A2A88413D5}" type="slidenum">
              <a:rPr lang="fa-IR" smtClean="0"/>
              <a:pPr/>
              <a:t>8</a:t>
            </a:fld>
            <a:endParaRPr lang="fa-I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6084" name="Slide Number Placeholder 3"/>
          <p:cNvSpPr>
            <a:spLocks noGrp="1"/>
          </p:cNvSpPr>
          <p:nvPr>
            <p:ph type="sldNum" sz="quarter" idx="5"/>
          </p:nvPr>
        </p:nvSpPr>
        <p:spPr bwMode="auto">
          <a:noFill/>
          <a:ln>
            <a:miter lim="800000"/>
            <a:headEnd/>
            <a:tailEnd/>
          </a:ln>
        </p:spPr>
        <p:txBody>
          <a:bodyPr/>
          <a:lstStyle/>
          <a:p>
            <a:fld id="{4D2EC42C-5929-4EF4-B665-E99237113A61}" type="slidenum">
              <a:rPr lang="fa-IR" smtClean="0"/>
              <a:pPr/>
              <a:t>9</a:t>
            </a:fld>
            <a:endParaRPr lang="fa-I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7108" name="Slide Number Placeholder 3"/>
          <p:cNvSpPr>
            <a:spLocks noGrp="1"/>
          </p:cNvSpPr>
          <p:nvPr>
            <p:ph type="sldNum" sz="quarter" idx="5"/>
          </p:nvPr>
        </p:nvSpPr>
        <p:spPr bwMode="auto">
          <a:noFill/>
          <a:ln>
            <a:miter lim="800000"/>
            <a:headEnd/>
            <a:tailEnd/>
          </a:ln>
        </p:spPr>
        <p:txBody>
          <a:bodyPr/>
          <a:lstStyle/>
          <a:p>
            <a:fld id="{B693BDB0-07FB-4207-B209-A94BCE1D2F2C}" type="slidenum">
              <a:rPr lang="fa-IR" smtClean="0"/>
              <a:pPr/>
              <a:t>10</a:t>
            </a:fld>
            <a:endParaRPr lang="fa-I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8132" name="Slide Number Placeholder 3"/>
          <p:cNvSpPr>
            <a:spLocks noGrp="1"/>
          </p:cNvSpPr>
          <p:nvPr>
            <p:ph type="sldNum" sz="quarter" idx="5"/>
          </p:nvPr>
        </p:nvSpPr>
        <p:spPr bwMode="auto">
          <a:noFill/>
          <a:ln>
            <a:miter lim="800000"/>
            <a:headEnd/>
            <a:tailEnd/>
          </a:ln>
        </p:spPr>
        <p:txBody>
          <a:bodyPr/>
          <a:lstStyle/>
          <a:p>
            <a:fld id="{9E43F374-385E-4D67-B6C4-08D447A67F3E}" type="slidenum">
              <a:rPr lang="fa-IR" smtClean="0"/>
              <a:pPr/>
              <a:t>12</a:t>
            </a:fld>
            <a:endParaRPr lang="fa-I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49156" name="Slide Number Placeholder 3"/>
          <p:cNvSpPr>
            <a:spLocks noGrp="1"/>
          </p:cNvSpPr>
          <p:nvPr>
            <p:ph type="sldNum" sz="quarter" idx="5"/>
          </p:nvPr>
        </p:nvSpPr>
        <p:spPr bwMode="auto">
          <a:noFill/>
          <a:ln>
            <a:miter lim="800000"/>
            <a:headEnd/>
            <a:tailEnd/>
          </a:ln>
        </p:spPr>
        <p:txBody>
          <a:bodyPr/>
          <a:lstStyle/>
          <a:p>
            <a:fld id="{AC4767AF-95D7-4A74-9F5B-BA8BAB5C69B8}" type="slidenum">
              <a:rPr lang="fa-IR" smtClean="0"/>
              <a:pPr/>
              <a:t>13</a:t>
            </a:fld>
            <a:endParaRPr lang="fa-I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0180" name="Slide Number Placeholder 3"/>
          <p:cNvSpPr>
            <a:spLocks noGrp="1"/>
          </p:cNvSpPr>
          <p:nvPr>
            <p:ph type="sldNum" sz="quarter" idx="5"/>
          </p:nvPr>
        </p:nvSpPr>
        <p:spPr bwMode="auto">
          <a:noFill/>
          <a:ln>
            <a:miter lim="800000"/>
            <a:headEnd/>
            <a:tailEnd/>
          </a:ln>
        </p:spPr>
        <p:txBody>
          <a:bodyPr/>
          <a:lstStyle/>
          <a:p>
            <a:fld id="{30EDD6D4-E60D-42E6-9CA2-AB590EE61E60}" type="slidenum">
              <a:rPr lang="fa-IR" smtClean="0"/>
              <a:pPr/>
              <a:t>16</a:t>
            </a:fld>
            <a:endParaRPr lang="fa-I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1204" name="Slide Number Placeholder 3"/>
          <p:cNvSpPr>
            <a:spLocks noGrp="1"/>
          </p:cNvSpPr>
          <p:nvPr>
            <p:ph type="sldNum" sz="quarter" idx="5"/>
          </p:nvPr>
        </p:nvSpPr>
        <p:spPr bwMode="auto">
          <a:noFill/>
          <a:ln>
            <a:miter lim="800000"/>
            <a:headEnd/>
            <a:tailEnd/>
          </a:ln>
        </p:spPr>
        <p:txBody>
          <a:bodyPr/>
          <a:lstStyle/>
          <a:p>
            <a:fld id="{C3ECE6EA-19B9-454E-A594-BE48C8BADF58}" type="slidenum">
              <a:rPr lang="fa-IR" smtClean="0"/>
              <a:pPr/>
              <a:t>17</a:t>
            </a:fld>
            <a:endParaRPr lang="fa-I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2228" name="Slide Number Placeholder 3"/>
          <p:cNvSpPr>
            <a:spLocks noGrp="1"/>
          </p:cNvSpPr>
          <p:nvPr>
            <p:ph type="sldNum" sz="quarter" idx="5"/>
          </p:nvPr>
        </p:nvSpPr>
        <p:spPr bwMode="auto">
          <a:noFill/>
          <a:ln>
            <a:miter lim="800000"/>
            <a:headEnd/>
            <a:tailEnd/>
          </a:ln>
        </p:spPr>
        <p:txBody>
          <a:bodyPr/>
          <a:lstStyle/>
          <a:p>
            <a:fld id="{75184800-28EF-4542-AE2F-36D13BBC1F12}" type="slidenum">
              <a:rPr lang="fa-IR" smtClean="0"/>
              <a:pPr/>
              <a:t>19</a:t>
            </a:fld>
            <a:endParaRPr lang="fa-I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a:lstStyle/>
          <a:p>
            <a:endParaRPr lang="fa-IR" smtClean="0"/>
          </a:p>
        </p:txBody>
      </p:sp>
      <p:sp>
        <p:nvSpPr>
          <p:cNvPr id="53252" name="Slide Number Placeholder 3"/>
          <p:cNvSpPr>
            <a:spLocks noGrp="1"/>
          </p:cNvSpPr>
          <p:nvPr>
            <p:ph type="sldNum" sz="quarter" idx="5"/>
          </p:nvPr>
        </p:nvSpPr>
        <p:spPr bwMode="auto">
          <a:noFill/>
          <a:ln>
            <a:miter lim="800000"/>
            <a:headEnd/>
            <a:tailEnd/>
          </a:ln>
        </p:spPr>
        <p:txBody>
          <a:bodyPr/>
          <a:lstStyle/>
          <a:p>
            <a:fld id="{1BC85207-42FC-425D-8F63-25E4996B10E4}" type="slidenum">
              <a:rPr lang="fa-IR" smtClean="0"/>
              <a:pPr/>
              <a:t>21</a:t>
            </a:fld>
            <a:endParaRPr lang="fa-I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4276" name="Slide Number Placeholder 3"/>
          <p:cNvSpPr>
            <a:spLocks noGrp="1"/>
          </p:cNvSpPr>
          <p:nvPr>
            <p:ph type="sldNum" sz="quarter" idx="5"/>
          </p:nvPr>
        </p:nvSpPr>
        <p:spPr bwMode="auto">
          <a:noFill/>
          <a:ln>
            <a:miter lim="800000"/>
            <a:headEnd/>
            <a:tailEnd/>
          </a:ln>
        </p:spPr>
        <p:txBody>
          <a:bodyPr/>
          <a:lstStyle/>
          <a:p>
            <a:fld id="{2DFC4C1E-3DCC-45B8-BA02-3B1D19B45195}" type="slidenum">
              <a:rPr lang="fa-IR" smtClean="0"/>
              <a:pPr/>
              <a:t>24</a:t>
            </a:fld>
            <a:endParaRPr lang="fa-I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5300" name="Slide Number Placeholder 3"/>
          <p:cNvSpPr>
            <a:spLocks noGrp="1"/>
          </p:cNvSpPr>
          <p:nvPr>
            <p:ph type="sldNum" sz="quarter" idx="5"/>
          </p:nvPr>
        </p:nvSpPr>
        <p:spPr bwMode="auto">
          <a:noFill/>
          <a:ln>
            <a:miter lim="800000"/>
            <a:headEnd/>
            <a:tailEnd/>
          </a:ln>
        </p:spPr>
        <p:txBody>
          <a:bodyPr/>
          <a:lstStyle/>
          <a:p>
            <a:fld id="{9BC830D3-2DDC-459A-9C76-7351693E2C45}" type="slidenum">
              <a:rPr lang="fa-IR" smtClean="0"/>
              <a:pPr/>
              <a:t>25</a:t>
            </a:fld>
            <a:endParaRPr lang="fa-I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6324" name="Slide Number Placeholder 3"/>
          <p:cNvSpPr>
            <a:spLocks noGrp="1"/>
          </p:cNvSpPr>
          <p:nvPr>
            <p:ph type="sldNum" sz="quarter" idx="5"/>
          </p:nvPr>
        </p:nvSpPr>
        <p:spPr bwMode="auto">
          <a:noFill/>
          <a:ln>
            <a:miter lim="800000"/>
            <a:headEnd/>
            <a:tailEnd/>
          </a:ln>
        </p:spPr>
        <p:txBody>
          <a:bodyPr/>
          <a:lstStyle/>
          <a:p>
            <a:fld id="{0901316B-2F2E-4A14-B71E-EB95EBDA79DE}" type="slidenum">
              <a:rPr lang="fa-IR" smtClean="0"/>
              <a:pPr/>
              <a:t>26</a:t>
            </a:fld>
            <a:endParaRPr lang="fa-I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7348" name="Slide Number Placeholder 3"/>
          <p:cNvSpPr>
            <a:spLocks noGrp="1"/>
          </p:cNvSpPr>
          <p:nvPr>
            <p:ph type="sldNum" sz="quarter" idx="5"/>
          </p:nvPr>
        </p:nvSpPr>
        <p:spPr bwMode="auto">
          <a:noFill/>
          <a:ln>
            <a:miter lim="800000"/>
            <a:headEnd/>
            <a:tailEnd/>
          </a:ln>
        </p:spPr>
        <p:txBody>
          <a:bodyPr/>
          <a:lstStyle/>
          <a:p>
            <a:fld id="{B4B6C2BE-EF00-4037-95D3-8876D3A54918}" type="slidenum">
              <a:rPr lang="fa-IR" smtClean="0"/>
              <a:pPr/>
              <a:t>27</a:t>
            </a:fld>
            <a:endParaRPr lang="fa-I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58372" name="Slide Number Placeholder 3"/>
          <p:cNvSpPr>
            <a:spLocks noGrp="1"/>
          </p:cNvSpPr>
          <p:nvPr>
            <p:ph type="sldNum" sz="quarter" idx="5"/>
          </p:nvPr>
        </p:nvSpPr>
        <p:spPr bwMode="auto">
          <a:noFill/>
          <a:ln>
            <a:miter lim="800000"/>
            <a:headEnd/>
            <a:tailEnd/>
          </a:ln>
        </p:spPr>
        <p:txBody>
          <a:bodyPr/>
          <a:lstStyle/>
          <a:p>
            <a:fld id="{CE310C90-6954-4CC6-B6D2-ACC8CAA7C825}" type="slidenum">
              <a:rPr lang="fa-IR" smtClean="0"/>
              <a:pPr/>
              <a:t>28</a:t>
            </a:fld>
            <a:endParaRPr lang="fa-I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17" name="Footer Placeholder 16"/>
          <p:cNvSpPr>
            <a:spLocks noGrp="1"/>
          </p:cNvSpPr>
          <p:nvPr>
            <p:ph type="ftr" sz="quarter" idx="11"/>
          </p:nvPr>
        </p:nvSpPr>
        <p:spPr/>
        <p:txBody>
          <a:bodyPr/>
          <a:lstStyle/>
          <a:p>
            <a:endParaRPr lang="fa-IR"/>
          </a:p>
        </p:txBody>
      </p:sp>
      <p:sp>
        <p:nvSpPr>
          <p:cNvPr id="29" name="Slide Number Placeholder 28"/>
          <p:cNvSpPr>
            <a:spLocks noGrp="1"/>
          </p:cNvSpPr>
          <p:nvPr>
            <p:ph type="sldNum" sz="quarter" idx="12"/>
          </p:nvPr>
        </p:nvSpPr>
        <p:spPr/>
        <p:txBody>
          <a:bodyPr/>
          <a:lstStyle/>
          <a:p>
            <a:fld id="{411D5355-6B03-4944-8C11-76EADFA17123}" type="slidenum">
              <a:rPr lang="fa-IR" smtClean="0"/>
              <a:pPr/>
              <a:t>‹#›</a:t>
            </a:fld>
            <a:endParaRPr lang="fa-I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7924800" y="6416675"/>
            <a:ext cx="762000" cy="365125"/>
          </a:xfrm>
        </p:spPr>
        <p:txBody>
          <a:bodyPr/>
          <a:lstStyle/>
          <a:p>
            <a:fld id="{411D5355-6B03-4944-8C11-76EADFA17123}"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F5517F-7AC2-44B8-8FB8-B27FE630D416}"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11D5355-6B03-4944-8C11-76EADFA17123}"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6F5517F-7AC2-44B8-8FB8-B27FE630D416}" type="datetimeFigureOut">
              <a:rPr lang="fa-IR" smtClean="0"/>
              <a:pPr/>
              <a:t>06/09/1441</a:t>
            </a:fld>
            <a:endParaRPr lang="fa-I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a-I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11D5355-6B03-4944-8C11-76EADFA17123}"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1"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r" rtl="1"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r" rtl="1"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r" rtl="1"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r" rtl="1"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r" rtl="1"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r" rtl="1"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r" rtl="1"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r" rtl="1"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r" rtl="1"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p:txBody>
          <a:bodyPr/>
          <a:lstStyle/>
          <a:p>
            <a:pPr eaLnBrk="1" hangingPunct="1"/>
            <a:endParaRPr lang="fa-IR" dirty="0" smtClean="0"/>
          </a:p>
        </p:txBody>
      </p:sp>
      <p:sp>
        <p:nvSpPr>
          <p:cNvPr id="2051" name="Content Placeholder 2"/>
          <p:cNvSpPr>
            <a:spLocks noGrp="1"/>
          </p:cNvSpPr>
          <p:nvPr>
            <p:ph idx="1"/>
          </p:nvPr>
        </p:nvSpPr>
        <p:spPr>
          <a:xfrm>
            <a:off x="457200" y="1600200"/>
            <a:ext cx="8229600" cy="4876800"/>
          </a:xfrm>
        </p:spPr>
        <p:txBody>
          <a:bodyPr/>
          <a:lstStyle/>
          <a:p>
            <a:pPr marL="0" indent="0" eaLnBrk="1" hangingPunct="1"/>
            <a:endParaRPr lang="fa-IR" smtClean="0"/>
          </a:p>
        </p:txBody>
      </p:sp>
      <p:pic>
        <p:nvPicPr>
          <p:cNvPr id="5124" name="Picture 2" descr="http://myup.ir/images/02681904226427718863.jpg"/>
          <p:cNvPicPr>
            <a:picLocks noChangeAspect="1" noChangeArrowheads="1"/>
          </p:cNvPicPr>
          <p:nvPr/>
        </p:nvPicPr>
        <p:blipFill>
          <a:blip r:embed="rId2"/>
          <a:srcRect/>
          <a:stretch>
            <a:fillRect/>
          </a:stretch>
        </p:blipFill>
        <p:spPr bwMode="auto">
          <a:xfrm>
            <a:off x="0" y="0"/>
            <a:ext cx="9144000" cy="707231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circle(in)">
                                      <p:cBhvr>
                                        <p:cTn id="7" dur="2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extLst/>
        </p:spPr>
        <p:txBody>
          <a:bodyPr rtlCol="0">
            <a:normAutofit/>
          </a:bodyPr>
          <a:lstStyle/>
          <a:p>
            <a:pPr rtl="1" eaLnBrk="1" fontAlgn="auto" hangingPunct="1">
              <a:spcAft>
                <a:spcPts val="0"/>
              </a:spcAft>
              <a:defRPr/>
            </a:pPr>
            <a:r>
              <a:rPr lang="fa-IR" sz="6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cs typeface="2  Nazanin" pitchFamily="2" charset="-78"/>
              </a:rPr>
              <a:t>استافیلوکوکها </a:t>
            </a:r>
            <a:endParaRPr lang="fa-IR" sz="66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cs typeface="2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bodyPr>
          <a:lstStyle/>
          <a:p>
            <a:pPr rtl="0" eaLnBrk="1" fontAlgn="auto" hangingPunct="1">
              <a:spcAft>
                <a:spcPts val="0"/>
              </a:spcAft>
              <a:defRPr/>
            </a:pPr>
            <a:r>
              <a:rPr lang="en-US" b="1" dirty="0" err="1"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2  Nazanin" pitchFamily="2" charset="-78"/>
              </a:rPr>
              <a:t>Micrococcaceae</a:t>
            </a:r>
            <a:r>
              <a:rPr lang="fa-IR"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2  Nazanin" pitchFamily="2" charset="-78"/>
              </a:rPr>
              <a:t>خانواده</a:t>
            </a:r>
            <a:r>
              <a:rPr lang="fa-IR" dirty="0" smtClean="0">
                <a:solidFill>
                  <a:schemeClr val="accent3"/>
                </a:solidFill>
                <a:cs typeface="2  Nazanin" pitchFamily="2" charset="-78"/>
              </a:rPr>
              <a:t> </a:t>
            </a:r>
            <a:endParaRPr lang="fa-IR" dirty="0">
              <a:solidFill>
                <a:schemeClr val="accent3"/>
              </a:solidFill>
              <a:cs typeface="2  Nazanin" pitchFamily="2" charset="-78"/>
            </a:endParaRPr>
          </a:p>
        </p:txBody>
      </p:sp>
      <p:sp>
        <p:nvSpPr>
          <p:cNvPr id="4099" name="Content Placeholder 2"/>
          <p:cNvSpPr>
            <a:spLocks noGrp="1"/>
          </p:cNvSpPr>
          <p:nvPr>
            <p:ph idx="1"/>
          </p:nvPr>
        </p:nvSpPr>
        <p:spPr>
          <a:xfrm>
            <a:off x="457200" y="1295400"/>
            <a:ext cx="8229600" cy="4830763"/>
          </a:xfrm>
        </p:spPr>
        <p:txBody>
          <a:bodyPr>
            <a:normAutofit/>
          </a:bodyPr>
          <a:lstStyle/>
          <a:p>
            <a:pPr algn="r" rtl="1" eaLnBrk="1" hangingPunct="1">
              <a:lnSpc>
                <a:spcPct val="170000"/>
              </a:lnSpc>
            </a:pPr>
            <a:r>
              <a:rPr lang="fa-IR" sz="2800" b="1" dirty="0" smtClean="0">
                <a:solidFill>
                  <a:srgbClr val="FFC000"/>
                </a:solidFill>
                <a:cs typeface="2  Nazanin" pitchFamily="2" charset="-78"/>
              </a:rPr>
              <a:t>کوکسیهای گرم مثبت، بدون تحرک و بدون اسپور</a:t>
            </a:r>
          </a:p>
          <a:p>
            <a:pPr algn="r" rtl="1" eaLnBrk="1" hangingPunct="1">
              <a:lnSpc>
                <a:spcPct val="170000"/>
              </a:lnSpc>
            </a:pPr>
            <a:r>
              <a:rPr lang="fa-IR" sz="2800" b="1" dirty="0" smtClean="0">
                <a:solidFill>
                  <a:srgbClr val="FFC000"/>
                </a:solidFill>
                <a:cs typeface="2  Nazanin" pitchFamily="2" charset="-78"/>
              </a:rPr>
              <a:t>کاتالاز مثبت</a:t>
            </a:r>
          </a:p>
          <a:p>
            <a:pPr algn="r" rtl="1" eaLnBrk="1" hangingPunct="1">
              <a:lnSpc>
                <a:spcPct val="170000"/>
              </a:lnSpc>
            </a:pPr>
            <a:r>
              <a:rPr lang="fa-IR" sz="2800" dirty="0" smtClean="0">
                <a:cs typeface="2  Nazanin" pitchFamily="2" charset="-78"/>
              </a:rPr>
              <a:t>آرایش خوشه ای، تتراد و تکی </a:t>
            </a:r>
          </a:p>
          <a:p>
            <a:pPr algn="r" rtl="1" eaLnBrk="1" hangingPunct="1">
              <a:lnSpc>
                <a:spcPct val="170000"/>
              </a:lnSpc>
            </a:pPr>
            <a:r>
              <a:rPr lang="fa-IR" sz="2800" dirty="0" smtClean="0">
                <a:cs typeface="2  Nazanin" pitchFamily="2" charset="-78"/>
              </a:rPr>
              <a:t>شامل دو جنس مهم </a:t>
            </a:r>
            <a:r>
              <a:rPr lang="en-US" sz="2800" i="1" dirty="0" smtClean="0">
                <a:solidFill>
                  <a:srgbClr val="FFFF00"/>
                </a:solidFill>
                <a:cs typeface="2  Nazanin" pitchFamily="2" charset="-78"/>
              </a:rPr>
              <a:t> </a:t>
            </a:r>
            <a:r>
              <a:rPr lang="en-US" b="1" i="1" dirty="0" err="1" smtClean="0">
                <a:solidFill>
                  <a:srgbClr val="FFFF00"/>
                </a:solidFill>
                <a:cs typeface="2  Nazanin" pitchFamily="2" charset="-78"/>
              </a:rPr>
              <a:t>Staphyloccus</a:t>
            </a:r>
            <a:r>
              <a:rPr lang="fa-IR" sz="2800" dirty="0" smtClean="0">
                <a:solidFill>
                  <a:srgbClr val="FFFF00"/>
                </a:solidFill>
                <a:cs typeface="2  Nazanin" pitchFamily="2" charset="-78"/>
              </a:rPr>
              <a:t>و </a:t>
            </a:r>
            <a:r>
              <a:rPr lang="en-US" b="1" i="1" dirty="0" smtClean="0">
                <a:solidFill>
                  <a:srgbClr val="FFFF00"/>
                </a:solidFill>
                <a:cs typeface="2  Nazanin" pitchFamily="2" charset="-78"/>
              </a:rPr>
              <a:t>Micrococcus</a:t>
            </a:r>
            <a:r>
              <a:rPr lang="fa-IR" dirty="0" smtClean="0">
                <a:solidFill>
                  <a:srgbClr val="FFFF00"/>
                </a:solidFill>
                <a:cs typeface="2  Nazanin" pitchFamily="2" charset="-78"/>
              </a:rPr>
              <a:t> </a:t>
            </a:r>
            <a:endParaRPr lang="fa-IR" sz="2800" dirty="0" smtClean="0">
              <a:solidFill>
                <a:srgbClr val="FFFF00"/>
              </a:solidFill>
              <a:cs typeface="2  Nazanin" pitchFamily="2" charset="-78"/>
            </a:endParaRPr>
          </a:p>
          <a:p>
            <a:pPr algn="r" rtl="1" eaLnBrk="1" hangingPunct="1">
              <a:lnSpc>
                <a:spcPct val="170000"/>
              </a:lnSpc>
            </a:pPr>
            <a:r>
              <a:rPr lang="fa-IR" sz="2800" dirty="0" smtClean="0">
                <a:cs typeface="2  Nazanin" pitchFamily="2" charset="-78"/>
              </a:rPr>
              <a:t>روی محیط های معمولی رشد کرده و کلونی های صاف، مات و معمولاً سفید ایجاد می کنند.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livani\class\slide\Staphylococcus.jpg"/>
          <p:cNvPicPr>
            <a:picLocks noGrp="1" noChangeAspect="1" noChangeArrowheads="1"/>
          </p:cNvPicPr>
          <p:nvPr>
            <p:ph idx="1"/>
          </p:nvPr>
        </p:nvPicPr>
        <p:blipFill>
          <a:blip r:embed="rId3"/>
          <a:srcRect/>
          <a:stretch>
            <a:fillRect/>
          </a:stretch>
        </p:blipFill>
        <p:spPr>
          <a:xfrm>
            <a:off x="1076325" y="914400"/>
            <a:ext cx="6848475" cy="5653088"/>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rtlCol="0">
            <a:normAutofit/>
          </a:bodyPr>
          <a:lstStyle/>
          <a:p>
            <a:pPr algn="r" rtl="1" eaLnBrk="1" fontAlgn="auto" hangingPunct="1">
              <a:lnSpc>
                <a:spcPct val="150000"/>
              </a:lnSpc>
              <a:spcAft>
                <a:spcPts val="0"/>
              </a:spcAft>
              <a:defRPr/>
            </a:pPr>
            <a:r>
              <a:rPr lang="fa-IR" sz="3600" dirty="0" smtClean="0">
                <a:cs typeface="2  Nazanin" pitchFamily="2" charset="-78"/>
              </a:rPr>
              <a:t>اعضای این خانواده معمولاً در محیط، روی پوست و غشاهای مخاطی انسان و حیوان زندگی می کنند.</a:t>
            </a:r>
          </a:p>
          <a:p>
            <a:pPr algn="r" rtl="1" eaLnBrk="1" fontAlgn="auto" hangingPunct="1">
              <a:lnSpc>
                <a:spcPct val="150000"/>
              </a:lnSpc>
              <a:spcAft>
                <a:spcPts val="0"/>
              </a:spcAft>
              <a:defRPr/>
            </a:pPr>
            <a:endParaRPr lang="fa-IR" sz="3600" dirty="0" smtClean="0">
              <a:cs typeface="2  Nazanin" pitchFamily="2" charset="-78"/>
            </a:endParaRPr>
          </a:p>
          <a:p>
            <a:pPr algn="r" rtl="1" eaLnBrk="1" fontAlgn="auto" hangingPunct="1">
              <a:lnSpc>
                <a:spcPct val="150000"/>
              </a:lnSpc>
              <a:spcAft>
                <a:spcPts val="0"/>
              </a:spcAft>
              <a:defRPr/>
            </a:pPr>
            <a:r>
              <a:rPr lang="fa-IR" sz="3600" dirty="0" smtClean="0">
                <a:cs typeface="2  Nazanin" pitchFamily="2" charset="-78"/>
              </a:rPr>
              <a:t>مهمترین جنس این خانواده، </a:t>
            </a:r>
            <a:r>
              <a:rPr lang="fa-IR" sz="3600" dirty="0" smtClean="0">
                <a:solidFill>
                  <a:srgbClr val="FFFF00"/>
                </a:solidFill>
                <a:cs typeface="2  Nazanin" pitchFamily="2" charset="-78"/>
              </a:rPr>
              <a:t>استافیلوکوک است که از لحاظ بالینی </a:t>
            </a:r>
            <a:r>
              <a:rPr lang="fa-IR" sz="3600" dirty="0" smtClean="0">
                <a:cs typeface="2  Nazanin" pitchFamily="2" charset="-78"/>
              </a:rPr>
              <a:t>اهمیت داشته و در ایجاد عفونت های چرکی، مسمویت غذایی، بیماریهای با واسطه توکسین، عفونتهای بیمارستانی و مجاری ادراری دخالت دارد.</a:t>
            </a:r>
          </a:p>
          <a:p>
            <a:pPr algn="r" rtl="1" eaLnBrk="1" fontAlgn="auto" hangingPunct="1">
              <a:spcAft>
                <a:spcPts val="0"/>
              </a:spcAft>
              <a:buFont typeface="Arial" pitchFamily="34" charset="0"/>
              <a:buNone/>
              <a:defRPr/>
            </a:pPr>
            <a:endParaRPr lang="fa-IR" dirty="0" smtClean="0">
              <a:cs typeface="2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457200" y="685800"/>
            <a:ext cx="8229600" cy="5440363"/>
          </a:xfrm>
        </p:spPr>
        <p:txBody>
          <a:bodyPr/>
          <a:lstStyle/>
          <a:p>
            <a:pPr algn="r" rtl="1" eaLnBrk="1" hangingPunct="1">
              <a:lnSpc>
                <a:spcPct val="150000"/>
              </a:lnSpc>
            </a:pPr>
            <a:r>
              <a:rPr lang="fa-IR" sz="3300" dirty="0" smtClean="0">
                <a:solidFill>
                  <a:srgbClr val="FFFF00"/>
                </a:solidFill>
                <a:cs typeface="2  Nazanin" pitchFamily="2" charset="-78"/>
              </a:rPr>
              <a:t>استافیلوکوکها روی محیط های معمول آزمایشگاهی به راحتی رشد می کنند به ویژه </a:t>
            </a:r>
            <a:r>
              <a:rPr lang="en-US" sz="3300" dirty="0" smtClean="0">
                <a:solidFill>
                  <a:srgbClr val="FF0000"/>
                </a:solidFill>
                <a:cs typeface="2  Nazanin" pitchFamily="2" charset="-78"/>
              </a:rPr>
              <a:t>Blood Agar</a:t>
            </a:r>
            <a:r>
              <a:rPr lang="fa-IR" sz="3300" dirty="0" smtClean="0">
                <a:solidFill>
                  <a:srgbClr val="FF0000"/>
                </a:solidFill>
                <a:cs typeface="2  Nazanin" pitchFamily="2" charset="-78"/>
              </a:rPr>
              <a:t>، </a:t>
            </a:r>
            <a:r>
              <a:rPr lang="en-US" sz="3300" dirty="0" smtClean="0">
                <a:solidFill>
                  <a:srgbClr val="FF0000"/>
                </a:solidFill>
                <a:cs typeface="2  Nazanin" pitchFamily="2" charset="-78"/>
              </a:rPr>
              <a:t>MSA</a:t>
            </a:r>
          </a:p>
          <a:p>
            <a:pPr algn="r" rtl="1" eaLnBrk="1" hangingPunct="1">
              <a:lnSpc>
                <a:spcPct val="150000"/>
              </a:lnSpc>
            </a:pPr>
            <a:r>
              <a:rPr lang="fa-IR" sz="3300" dirty="0" smtClean="0">
                <a:solidFill>
                  <a:srgbClr val="FFFF00"/>
                </a:solidFill>
                <a:cs typeface="2  Nazanin" pitchFamily="2" charset="-78"/>
              </a:rPr>
              <a:t>در اطراف کولونی های  استاف اورئوس همولیز بتا ایجاد می شود</a:t>
            </a:r>
          </a:p>
          <a:p>
            <a:pPr algn="r" rtl="1" eaLnBrk="1" hangingPunct="1">
              <a:lnSpc>
                <a:spcPct val="150000"/>
              </a:lnSpc>
            </a:pPr>
            <a:r>
              <a:rPr lang="fa-IR" sz="3300" dirty="0" smtClean="0">
                <a:solidFill>
                  <a:srgbClr val="FFFF00"/>
                </a:solidFill>
                <a:cs typeface="2  Nazanin" pitchFamily="2" charset="-78"/>
              </a:rPr>
              <a:t>بیش از 35 گونه </a:t>
            </a:r>
          </a:p>
          <a:p>
            <a:pPr algn="r" rtl="1" eaLnBrk="1" hangingPunct="1"/>
            <a:endParaRPr lang="fa-IR" dirty="0" smtClean="0">
              <a:solidFill>
                <a:srgbClr val="FFFF00"/>
              </a:solidFill>
              <a:cs typeface="2  Nazanin" pitchFamily="2" charset="-78"/>
            </a:endParaRPr>
          </a:p>
        </p:txBody>
      </p:sp>
      <p:pic>
        <p:nvPicPr>
          <p:cNvPr id="7171" name="Picture 4" descr="C:\Users\sam\Desktop\b_59737.jpg"/>
          <p:cNvPicPr>
            <a:picLocks noChangeAspect="1" noChangeArrowheads="1"/>
          </p:cNvPicPr>
          <p:nvPr/>
        </p:nvPicPr>
        <p:blipFill>
          <a:blip r:embed="rId3"/>
          <a:srcRect/>
          <a:stretch>
            <a:fillRect/>
          </a:stretch>
        </p:blipFill>
        <p:spPr bwMode="auto">
          <a:xfrm>
            <a:off x="304800" y="3505200"/>
            <a:ext cx="3057525"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24"/>
            <a:ext cx="8229600" cy="1143000"/>
          </a:xfrm>
        </p:spPr>
        <p:txBody>
          <a:bodyPr>
            <a:normAutofit/>
          </a:bodyPr>
          <a:lstStyle/>
          <a:p>
            <a:r>
              <a:rPr lang="fa-IR" sz="3600" b="0" dirty="0" smtClean="0">
                <a:solidFill>
                  <a:srgbClr val="FFFF00"/>
                </a:solidFill>
                <a:cs typeface="2  Nazanin" pitchFamily="2" charset="-78"/>
              </a:rPr>
              <a:t>تست کاتالاز</a:t>
            </a:r>
            <a:endParaRPr lang="en-US" sz="3600" b="0" dirty="0" smtClean="0">
              <a:solidFill>
                <a:srgbClr val="FFFF00"/>
              </a:solidFill>
              <a:cs typeface="2  Nazanin" pitchFamily="2" charset="-78"/>
            </a:endParaRPr>
          </a:p>
        </p:txBody>
      </p:sp>
      <p:sp>
        <p:nvSpPr>
          <p:cNvPr id="8195" name="Content Placeholder 2"/>
          <p:cNvSpPr>
            <a:spLocks noGrp="1"/>
          </p:cNvSpPr>
          <p:nvPr>
            <p:ph idx="1"/>
          </p:nvPr>
        </p:nvSpPr>
        <p:spPr>
          <a:xfrm>
            <a:off x="457200" y="1357298"/>
            <a:ext cx="8229600" cy="4709160"/>
          </a:xfrm>
        </p:spPr>
        <p:txBody>
          <a:bodyPr/>
          <a:lstStyle/>
          <a:p>
            <a:pPr algn="r" rtl="1"/>
            <a:r>
              <a:rPr lang="fa-IR" sz="2400" dirty="0" smtClean="0">
                <a:cs typeface="2  Nazanin" pitchFamily="2" charset="-78"/>
              </a:rPr>
              <a:t>کاتالاز آنزیمی است که </a:t>
            </a:r>
            <a:r>
              <a:rPr lang="en-US" sz="2400" dirty="0" smtClean="0">
                <a:cs typeface="2  Nazanin" pitchFamily="2" charset="-78"/>
              </a:rPr>
              <a:t>H2O2 </a:t>
            </a:r>
            <a:r>
              <a:rPr lang="fa-IR" sz="2400" dirty="0" smtClean="0">
                <a:cs typeface="2  Nazanin" pitchFamily="2" charset="-78"/>
              </a:rPr>
              <a:t>را به </a:t>
            </a:r>
            <a:r>
              <a:rPr lang="en-US" sz="2400" dirty="0" smtClean="0">
                <a:cs typeface="2  Nazanin" pitchFamily="2" charset="-78"/>
              </a:rPr>
              <a:t>O2 </a:t>
            </a:r>
            <a:r>
              <a:rPr lang="fa-IR" sz="2400" dirty="0" smtClean="0">
                <a:cs typeface="2  Nazanin" pitchFamily="2" charset="-78"/>
              </a:rPr>
              <a:t>و </a:t>
            </a:r>
            <a:r>
              <a:rPr lang="en-US" sz="2400" dirty="0" smtClean="0">
                <a:cs typeface="2  Nazanin" pitchFamily="2" charset="-78"/>
              </a:rPr>
              <a:t>H2O </a:t>
            </a:r>
            <a:r>
              <a:rPr lang="fa-IR" sz="2400" dirty="0" smtClean="0">
                <a:cs typeface="2  Nazanin" pitchFamily="2" charset="-78"/>
              </a:rPr>
              <a:t>تبدیل می نماید. از این آنزیم برای تشخیص استافیلوکوک از استرپتوکوک استفاده می شود. برای این کار ابتدا با کمک لوپ استریل مقداری باکتری برداشته و روی اسلاید شیشه ای تمیز می کشیم. سپس یک قطره آب اکسیژنه روی آن می ریزیم که اگر باکتری کاتالاز مثبت باشد بلافاصله به علت ایجاد اکسیژن، حباب تشکیل می گردد.</a:t>
            </a:r>
            <a:endParaRPr lang="en-US" sz="2400" dirty="0" smtClean="0">
              <a:cs typeface="2  Nazanin" pitchFamily="2" charset="-78"/>
            </a:endParaRPr>
          </a:p>
          <a:p>
            <a:pPr algn="r" rtl="1"/>
            <a:endParaRPr lang="en-US" dirty="0" smtClean="0"/>
          </a:p>
        </p:txBody>
      </p:sp>
      <p:pic>
        <p:nvPicPr>
          <p:cNvPr id="8196" name="Picture 19" descr="untitled"/>
          <p:cNvPicPr>
            <a:picLocks noChangeAspect="1" noChangeArrowheads="1"/>
          </p:cNvPicPr>
          <p:nvPr/>
        </p:nvPicPr>
        <p:blipFill>
          <a:blip r:embed="rId2"/>
          <a:srcRect/>
          <a:stretch>
            <a:fillRect/>
          </a:stretch>
        </p:blipFill>
        <p:spPr bwMode="auto">
          <a:xfrm>
            <a:off x="1743092" y="3929066"/>
            <a:ext cx="5329238" cy="1700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bodyPr>
          <a:lstStyle/>
          <a:p>
            <a:pPr rtl="0" eaLnBrk="1" fontAlgn="auto" hangingPunct="1">
              <a:spcAft>
                <a:spcPts val="0"/>
              </a:spcAft>
              <a:defRPr/>
            </a:pPr>
            <a:r>
              <a:rPr lang="en-US"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cs typeface="2  Nazanin" pitchFamily="2" charset="-78"/>
              </a:rPr>
              <a:t>Micrococcus</a:t>
            </a:r>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cs typeface="2  Nazanin" pitchFamily="2" charset="-78"/>
              </a:rPr>
              <a:t> </a:t>
            </a:r>
            <a:r>
              <a:rPr lang="fa-IR"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cs typeface="2  Nazanin" pitchFamily="2" charset="-78"/>
              </a:rPr>
              <a:t>از</a:t>
            </a:r>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cs typeface="2  Nazanin" pitchFamily="2" charset="-78"/>
              </a:rPr>
              <a:t> </a:t>
            </a:r>
            <a:r>
              <a:rPr lang="en-US" b="1" i="1"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cs typeface="2  Nazanin" pitchFamily="2" charset="-78"/>
              </a:rPr>
              <a:t>Staphyloccus</a:t>
            </a:r>
            <a:r>
              <a:rPr lang="fa-IR"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cs typeface="2  Nazanin" pitchFamily="2" charset="-78"/>
              </a:rPr>
              <a:t>افتراق</a:t>
            </a:r>
            <a:r>
              <a:rPr lang="fa-IR" dirty="0" smtClean="0">
                <a:solidFill>
                  <a:srgbClr val="FFFF00"/>
                </a:solidFill>
                <a:cs typeface="2  Nazanin" pitchFamily="2" charset="-78"/>
              </a:rPr>
              <a:t> </a:t>
            </a:r>
            <a:endParaRPr lang="fa-IR" dirty="0">
              <a:solidFill>
                <a:srgbClr val="FFFF00"/>
              </a:solidFill>
              <a:cs typeface="2  Nazanin" pitchFamily="2" charset="-78"/>
            </a:endParaRPr>
          </a:p>
        </p:txBody>
      </p:sp>
      <p:sp>
        <p:nvSpPr>
          <p:cNvPr id="9219" name="Content Placeholder 2"/>
          <p:cNvSpPr>
            <a:spLocks noGrp="1"/>
          </p:cNvSpPr>
          <p:nvPr>
            <p:ph idx="1"/>
          </p:nvPr>
        </p:nvSpPr>
        <p:spPr>
          <a:xfrm>
            <a:off x="457200" y="1500174"/>
            <a:ext cx="8229600" cy="4709160"/>
          </a:xfrm>
        </p:spPr>
        <p:txBody>
          <a:bodyPr>
            <a:normAutofit/>
          </a:bodyPr>
          <a:lstStyle/>
          <a:p>
            <a:pPr algn="r" rtl="1" eaLnBrk="1" hangingPunct="1"/>
            <a:r>
              <a:rPr lang="fa-IR" dirty="0" smtClean="0">
                <a:solidFill>
                  <a:srgbClr val="FFFF00"/>
                </a:solidFill>
                <a:cs typeface="2  Nazanin" pitchFamily="2" charset="-78"/>
              </a:rPr>
              <a:t>تست </a:t>
            </a:r>
            <a:r>
              <a:rPr lang="en-US" dirty="0" smtClean="0">
                <a:solidFill>
                  <a:srgbClr val="FFFF00"/>
                </a:solidFill>
                <a:cs typeface="2  Nazanin" pitchFamily="2" charset="-78"/>
              </a:rPr>
              <a:t>OF</a:t>
            </a:r>
            <a:r>
              <a:rPr lang="fa-IR" dirty="0" smtClean="0">
                <a:solidFill>
                  <a:srgbClr val="FFFF00"/>
                </a:solidFill>
                <a:cs typeface="2  Nazanin" pitchFamily="2" charset="-78"/>
              </a:rPr>
              <a:t> (</a:t>
            </a:r>
            <a:r>
              <a:rPr lang="en-US" dirty="0" smtClean="0">
                <a:solidFill>
                  <a:srgbClr val="FFFF00"/>
                </a:solidFill>
                <a:cs typeface="2  Nazanin" pitchFamily="2" charset="-78"/>
              </a:rPr>
              <a:t>Oxidation and Fermentation</a:t>
            </a:r>
            <a:r>
              <a:rPr lang="fa-IR" dirty="0" smtClean="0">
                <a:solidFill>
                  <a:srgbClr val="FFFF00"/>
                </a:solidFill>
                <a:cs typeface="2  Nazanin" pitchFamily="2" charset="-78"/>
              </a:rPr>
              <a:t>)</a:t>
            </a:r>
          </a:p>
          <a:p>
            <a:pPr algn="r" rtl="1" eaLnBrk="1" hangingPunct="1"/>
            <a:r>
              <a:rPr lang="fa-IR" dirty="0" smtClean="0">
                <a:cs typeface="2  Nazanin" pitchFamily="2" charset="-78"/>
              </a:rPr>
              <a:t>این محیط حاوی گلوکز ، معرف برومو تیمول بلو ، پپتون و 5% آگار</a:t>
            </a:r>
          </a:p>
          <a:p>
            <a:pPr algn="r" rtl="1" eaLnBrk="1" hangingPunct="1"/>
            <a:r>
              <a:rPr lang="fa-IR" dirty="0" smtClean="0">
                <a:cs typeface="2  Nazanin" pitchFamily="2" charset="-78"/>
              </a:rPr>
              <a:t>تعیین نوع متابولیسم باکتری</a:t>
            </a:r>
          </a:p>
          <a:p>
            <a:pPr algn="r" rtl="1" eaLnBrk="1" hangingPunct="1">
              <a:buFont typeface="Arial" pitchFamily="34" charset="0"/>
              <a:buNone/>
            </a:pPr>
            <a:endParaRPr lang="fa-IR" dirty="0" smtClean="0">
              <a:cs typeface="2  Nazanin" pitchFamily="2" charset="-78"/>
            </a:endParaRPr>
          </a:p>
          <a:p>
            <a:pPr algn="r" rtl="1" eaLnBrk="1" hangingPunct="1"/>
            <a:r>
              <a:rPr lang="fa-IR" dirty="0" smtClean="0">
                <a:cs typeface="2  Nazanin" pitchFamily="2" charset="-78"/>
              </a:rPr>
              <a:t>باکتریهای هوازی: متابولیسم تنفسی</a:t>
            </a:r>
          </a:p>
          <a:p>
            <a:pPr algn="r" rtl="1" eaLnBrk="1" hangingPunct="1"/>
            <a:r>
              <a:rPr lang="fa-IR" dirty="0" smtClean="0">
                <a:cs typeface="2  Nazanin" pitchFamily="2" charset="-78"/>
              </a:rPr>
              <a:t>انواع بیهوازی: متابولیسم تخمیری </a:t>
            </a:r>
          </a:p>
          <a:p>
            <a:pPr algn="r" rtl="1" eaLnBrk="1" hangingPunct="1"/>
            <a:r>
              <a:rPr lang="fa-IR" dirty="0" smtClean="0">
                <a:cs typeface="2  Nazanin" pitchFamily="2" charset="-78"/>
              </a:rPr>
              <a:t>بیهوازی اختیاری: هم تخمیر و هم تنفس</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rtlCol="0">
            <a:normAutofit/>
          </a:bodyPr>
          <a:lstStyle/>
          <a:p>
            <a:pPr algn="r" rtl="1" eaLnBrk="1" fontAlgn="auto" hangingPunct="1">
              <a:lnSpc>
                <a:spcPct val="150000"/>
              </a:lnSpc>
              <a:spcAft>
                <a:spcPts val="0"/>
              </a:spcAft>
              <a:defRPr/>
            </a:pPr>
            <a:r>
              <a:rPr lang="fa-IR" dirty="0" smtClean="0">
                <a:cs typeface="2  Nazanin" pitchFamily="2" charset="-78"/>
              </a:rPr>
              <a:t>میکروکوکها :هوازیند                     متابولیسم تنفسی </a:t>
            </a:r>
          </a:p>
          <a:p>
            <a:pPr algn="r" rtl="1" eaLnBrk="1" fontAlgn="auto" hangingPunct="1">
              <a:lnSpc>
                <a:spcPct val="150000"/>
              </a:lnSpc>
              <a:spcAft>
                <a:spcPts val="0"/>
              </a:spcAft>
              <a:defRPr/>
            </a:pPr>
            <a:r>
              <a:rPr lang="fa-IR" dirty="0" smtClean="0">
                <a:cs typeface="2  Nazanin" pitchFamily="2" charset="-78"/>
              </a:rPr>
              <a:t>استافیلوکوکها :اختیاری                     هم تنفس و هم تخمیر</a:t>
            </a:r>
          </a:p>
          <a:p>
            <a:pPr algn="r" rtl="1" eaLnBrk="1" fontAlgn="auto" hangingPunct="1">
              <a:lnSpc>
                <a:spcPct val="150000"/>
              </a:lnSpc>
              <a:spcAft>
                <a:spcPts val="0"/>
              </a:spcAft>
              <a:buFont typeface="Arial" pitchFamily="34" charset="0"/>
              <a:buNone/>
              <a:defRPr/>
            </a:pPr>
            <a:r>
              <a:rPr lang="fa-IR" dirty="0" smtClean="0">
                <a:solidFill>
                  <a:srgbClr val="FFFF00"/>
                </a:solidFill>
                <a:cs typeface="2  Nazanin" pitchFamily="2" charset="-78"/>
              </a:rPr>
              <a:t>روش کار: </a:t>
            </a:r>
            <a:r>
              <a:rPr lang="fa-IR" dirty="0" smtClean="0">
                <a:cs typeface="2  Nazanin" pitchFamily="2" charset="-78"/>
              </a:rPr>
              <a:t>به دو لوله </a:t>
            </a:r>
            <a:r>
              <a:rPr lang="en-US" dirty="0" smtClean="0">
                <a:cs typeface="2  Nazanin" pitchFamily="2" charset="-78"/>
              </a:rPr>
              <a:t>OF</a:t>
            </a:r>
            <a:r>
              <a:rPr lang="fa-IR" dirty="0" smtClean="0">
                <a:cs typeface="2  Nazanin" pitchFamily="2" charset="-78"/>
              </a:rPr>
              <a:t> ارگانیزم مورد نظر را تلقیح نموده و يكي از لوله ها را با ریختن </a:t>
            </a:r>
            <a:r>
              <a:rPr lang="en-US" dirty="0" smtClean="0">
                <a:cs typeface="2  Nazanin" pitchFamily="2" charset="-78"/>
              </a:rPr>
              <a:t> cm</a:t>
            </a:r>
            <a:r>
              <a:rPr lang="fa-IR" dirty="0" smtClean="0">
                <a:cs typeface="2  Nazanin" pitchFamily="2" charset="-78"/>
              </a:rPr>
              <a:t>2-1 پارافین، بیهوازی نمایید. بعد از 48-24 ساعت، در صورت مثبت بودن تست، محیط زرد می شود. </a:t>
            </a:r>
          </a:p>
          <a:p>
            <a:pPr algn="r" rtl="1" eaLnBrk="1" fontAlgn="auto" hangingPunct="1">
              <a:lnSpc>
                <a:spcPct val="150000"/>
              </a:lnSpc>
              <a:spcAft>
                <a:spcPts val="0"/>
              </a:spcAft>
              <a:defRPr/>
            </a:pPr>
            <a:r>
              <a:rPr lang="fa-IR" dirty="0" smtClean="0">
                <a:cs typeface="2  Nazanin" pitchFamily="2" charset="-78"/>
              </a:rPr>
              <a:t>میکروکوک ها فقط لوله هوازی و استافیلوکوک ها هر دو لوله را زرد می نمایند.</a:t>
            </a:r>
          </a:p>
        </p:txBody>
      </p:sp>
      <p:cxnSp>
        <p:nvCxnSpPr>
          <p:cNvPr id="5" name="Straight Arrow Connector 4"/>
          <p:cNvCxnSpPr/>
          <p:nvPr/>
        </p:nvCxnSpPr>
        <p:spPr>
          <a:xfrm rot="10800000">
            <a:off x="4114800" y="1371600"/>
            <a:ext cx="1676400" cy="1588"/>
          </a:xfrm>
          <a:prstGeom prst="straightConnector1">
            <a:avLst/>
          </a:prstGeom>
          <a:ln w="41275">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10800000">
            <a:off x="3810000" y="2133600"/>
            <a:ext cx="1676400" cy="1588"/>
          </a:xfrm>
          <a:prstGeom prst="straightConnector1">
            <a:avLst/>
          </a:prstGeom>
          <a:ln w="41275">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D:\livani\class\slide\OFglucose--.jpg"/>
          <p:cNvPicPr>
            <a:picLocks noGrp="1" noChangeAspect="1" noChangeArrowheads="1"/>
          </p:cNvPicPr>
          <p:nvPr>
            <p:ph idx="1"/>
          </p:nvPr>
        </p:nvPicPr>
        <p:blipFill>
          <a:blip r:embed="rId3"/>
          <a:srcRect/>
          <a:stretch>
            <a:fillRect/>
          </a:stretch>
        </p:blipFill>
        <p:spPr>
          <a:xfrm>
            <a:off x="247650" y="1600200"/>
            <a:ext cx="8515350" cy="4419600"/>
          </a:xfrm>
        </p:spPr>
      </p:pic>
      <p:sp>
        <p:nvSpPr>
          <p:cNvPr id="11267" name="TextBox 1"/>
          <p:cNvSpPr txBox="1">
            <a:spLocks noChangeArrowheads="1"/>
          </p:cNvSpPr>
          <p:nvPr/>
        </p:nvSpPr>
        <p:spPr bwMode="auto">
          <a:xfrm>
            <a:off x="3457575" y="5106988"/>
            <a:ext cx="1466850" cy="461962"/>
          </a:xfrm>
          <a:prstGeom prst="rect">
            <a:avLst/>
          </a:prstGeom>
          <a:noFill/>
          <a:ln w="9525">
            <a:noFill/>
            <a:miter lim="800000"/>
            <a:headEnd/>
            <a:tailEnd/>
          </a:ln>
        </p:spPr>
        <p:txBody>
          <a:bodyPr wrap="none">
            <a:spAutoFit/>
          </a:bodyPr>
          <a:lstStyle/>
          <a:p>
            <a:r>
              <a:rPr lang="fa-IR" sz="2400" b="1" dirty="0">
                <a:solidFill>
                  <a:schemeClr val="bg1"/>
                </a:solidFill>
              </a:rPr>
              <a:t>استافیلوکوک</a:t>
            </a:r>
            <a:endParaRPr lang="en-US" sz="2400" b="1" dirty="0">
              <a:solidFill>
                <a:schemeClr val="bg1"/>
              </a:solidFill>
            </a:endParaRPr>
          </a:p>
        </p:txBody>
      </p:sp>
      <p:sp>
        <p:nvSpPr>
          <p:cNvPr id="11268" name="TextBox 2"/>
          <p:cNvSpPr txBox="1">
            <a:spLocks noChangeArrowheads="1"/>
          </p:cNvSpPr>
          <p:nvPr/>
        </p:nvSpPr>
        <p:spPr bwMode="auto">
          <a:xfrm>
            <a:off x="6781800" y="5387975"/>
            <a:ext cx="1328738" cy="460375"/>
          </a:xfrm>
          <a:prstGeom prst="rect">
            <a:avLst/>
          </a:prstGeom>
          <a:noFill/>
          <a:ln w="9525">
            <a:noFill/>
            <a:miter lim="800000"/>
            <a:headEnd/>
            <a:tailEnd/>
          </a:ln>
        </p:spPr>
        <p:txBody>
          <a:bodyPr wrap="none">
            <a:spAutoFit/>
          </a:bodyPr>
          <a:lstStyle/>
          <a:p>
            <a:r>
              <a:rPr lang="fa-IR" sz="2400" b="1" dirty="0">
                <a:solidFill>
                  <a:schemeClr val="bg1"/>
                </a:solidFill>
              </a:rPr>
              <a:t>میکروکوک</a:t>
            </a:r>
            <a:endParaRPr lang="en-US" sz="2400" b="1"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81000" y="228600"/>
            <a:ext cx="8229600" cy="1143000"/>
          </a:xfrm>
        </p:spPr>
        <p:txBody>
          <a:bodyPr>
            <a:normAutofit/>
          </a:bodyPr>
          <a:lstStyle/>
          <a:p>
            <a:r>
              <a:rPr lang="fa-IR" sz="3600" dirty="0" smtClean="0">
                <a:solidFill>
                  <a:srgbClr val="FFFF00"/>
                </a:solidFill>
                <a:cs typeface="2  Nazanin" pitchFamily="2" charset="-78"/>
              </a:rPr>
              <a:t>حساسیت</a:t>
            </a:r>
            <a:r>
              <a:rPr lang="fa-IR" sz="4000" dirty="0" smtClean="0">
                <a:solidFill>
                  <a:srgbClr val="FFFF00"/>
                </a:solidFill>
                <a:cs typeface="2  Nazanin" pitchFamily="2" charset="-78"/>
              </a:rPr>
              <a:t> به دیسک باسیتراسین و فورازولیدون </a:t>
            </a:r>
            <a:endParaRPr lang="en-US" sz="4000" dirty="0" smtClean="0">
              <a:solidFill>
                <a:srgbClr val="FFFF00"/>
              </a:solidFill>
              <a:cs typeface="2  Nazanin" pitchFamily="2" charset="-78"/>
            </a:endParaRPr>
          </a:p>
        </p:txBody>
      </p:sp>
      <p:sp>
        <p:nvSpPr>
          <p:cNvPr id="3" name="Content Placeholder 2"/>
          <p:cNvSpPr>
            <a:spLocks noGrp="1"/>
          </p:cNvSpPr>
          <p:nvPr>
            <p:ph idx="1"/>
          </p:nvPr>
        </p:nvSpPr>
        <p:spPr/>
        <p:txBody>
          <a:bodyPr/>
          <a:lstStyle/>
          <a:p>
            <a:pPr algn="r" rtl="1">
              <a:lnSpc>
                <a:spcPct val="150000"/>
              </a:lnSpc>
              <a:defRPr/>
            </a:pPr>
            <a:r>
              <a:rPr lang="fa-IR" dirty="0" smtClean="0">
                <a:cs typeface="2  Nazanin" pitchFamily="2" charset="-78"/>
              </a:rPr>
              <a:t>استافیلوکوکها به </a:t>
            </a:r>
            <a:r>
              <a:rPr lang="fa-IR" dirty="0">
                <a:solidFill>
                  <a:srgbClr val="FFFF00"/>
                </a:solidFill>
                <a:cs typeface="2  Nazanin" pitchFamily="2" charset="-78"/>
              </a:rPr>
              <a:t>فورازولیدون</a:t>
            </a:r>
            <a:r>
              <a:rPr lang="fa-IR" dirty="0" smtClean="0">
                <a:solidFill>
                  <a:srgbClr val="FFFF00"/>
                </a:solidFill>
                <a:cs typeface="2  Nazanin" pitchFamily="2" charset="-78"/>
              </a:rPr>
              <a:t> حساس </a:t>
            </a:r>
            <a:r>
              <a:rPr lang="fa-IR" dirty="0" smtClean="0">
                <a:cs typeface="2  Nazanin" pitchFamily="2" charset="-78"/>
              </a:rPr>
              <a:t>ولی به باسیتراسین مقاوم می باشند </a:t>
            </a:r>
          </a:p>
          <a:p>
            <a:pPr algn="r" rtl="1">
              <a:lnSpc>
                <a:spcPct val="150000"/>
              </a:lnSpc>
              <a:defRPr/>
            </a:pPr>
            <a:endParaRPr lang="fa-IR" dirty="0" smtClean="0">
              <a:cs typeface="2  Nazanin" pitchFamily="2" charset="-78"/>
            </a:endParaRPr>
          </a:p>
          <a:p>
            <a:pPr algn="r" rtl="1">
              <a:lnSpc>
                <a:spcPct val="150000"/>
              </a:lnSpc>
              <a:defRPr/>
            </a:pPr>
            <a:r>
              <a:rPr lang="fa-IR" dirty="0" smtClean="0">
                <a:cs typeface="2  Nazanin" pitchFamily="2" charset="-78"/>
              </a:rPr>
              <a:t>میکروکوکها به </a:t>
            </a:r>
            <a:r>
              <a:rPr lang="fa-IR" dirty="0">
                <a:cs typeface="2  Nazanin" pitchFamily="2" charset="-78"/>
              </a:rPr>
              <a:t>فورازولیدون</a:t>
            </a:r>
            <a:r>
              <a:rPr lang="fa-IR" dirty="0" smtClean="0">
                <a:cs typeface="2  Nazanin" pitchFamily="2" charset="-78"/>
              </a:rPr>
              <a:t> مقاوم ولی به </a:t>
            </a:r>
            <a:r>
              <a:rPr lang="fa-IR" dirty="0" smtClean="0">
                <a:solidFill>
                  <a:srgbClr val="FFFF00"/>
                </a:solidFill>
                <a:cs typeface="2  Nazanin" pitchFamily="2" charset="-78"/>
              </a:rPr>
              <a:t>باسیتراسین حساس</a:t>
            </a:r>
            <a:r>
              <a:rPr lang="fa-IR" dirty="0" smtClean="0">
                <a:cs typeface="2  Nazanin" pitchFamily="2" charset="-78"/>
              </a:rPr>
              <a:t> می باشند </a:t>
            </a:r>
            <a:endParaRPr lang="en-US" dirty="0">
              <a:cs typeface="2  Nazanin"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en-US" b="1" i="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Nazanin" pitchFamily="2" charset="-78"/>
              </a:rPr>
              <a:t>Staphyloccus</a:t>
            </a:r>
            <a:endParaRPr lang="fa-I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315" name="Content Placeholder 2"/>
          <p:cNvSpPr>
            <a:spLocks noGrp="1"/>
          </p:cNvSpPr>
          <p:nvPr>
            <p:ph idx="1"/>
          </p:nvPr>
        </p:nvSpPr>
        <p:spPr/>
        <p:txBody>
          <a:bodyPr/>
          <a:lstStyle/>
          <a:p>
            <a:pPr eaLnBrk="1" hangingPunct="1">
              <a:lnSpc>
                <a:spcPct val="150000"/>
              </a:lnSpc>
            </a:pPr>
            <a:r>
              <a:rPr lang="en-US" sz="4000" i="1" dirty="0" smtClean="0">
                <a:solidFill>
                  <a:srgbClr val="FFFF00"/>
                </a:solidFill>
                <a:cs typeface="B Nazanin" pitchFamily="2" charset="-78"/>
              </a:rPr>
              <a:t> S. </a:t>
            </a:r>
            <a:r>
              <a:rPr lang="en-US" sz="4000" i="1" dirty="0" err="1" smtClean="0">
                <a:solidFill>
                  <a:srgbClr val="FFFF00"/>
                </a:solidFill>
                <a:cs typeface="B Nazanin" pitchFamily="2" charset="-78"/>
              </a:rPr>
              <a:t>aureus</a:t>
            </a:r>
            <a:endParaRPr lang="fa-IR" sz="4000" i="1" dirty="0" smtClean="0">
              <a:solidFill>
                <a:srgbClr val="FFFF00"/>
              </a:solidFill>
              <a:cs typeface="B Nazanin" pitchFamily="2" charset="-78"/>
            </a:endParaRPr>
          </a:p>
          <a:p>
            <a:pPr eaLnBrk="1" hangingPunct="1">
              <a:lnSpc>
                <a:spcPct val="150000"/>
              </a:lnSpc>
            </a:pPr>
            <a:r>
              <a:rPr lang="en-US" sz="4000" i="1" dirty="0" smtClean="0">
                <a:solidFill>
                  <a:srgbClr val="FFFF00"/>
                </a:solidFill>
                <a:cs typeface="B Nazanin" pitchFamily="2" charset="-78"/>
              </a:rPr>
              <a:t>S. </a:t>
            </a:r>
            <a:r>
              <a:rPr lang="en-US" sz="4000" i="1" dirty="0" err="1" smtClean="0">
                <a:solidFill>
                  <a:srgbClr val="FFFF00"/>
                </a:solidFill>
                <a:cs typeface="B Nazanin" pitchFamily="2" charset="-78"/>
              </a:rPr>
              <a:t>saprophyticus</a:t>
            </a:r>
            <a:endParaRPr lang="en-US" sz="4000" i="1" dirty="0" smtClean="0">
              <a:solidFill>
                <a:srgbClr val="FFFF00"/>
              </a:solidFill>
              <a:cs typeface="B Nazanin" pitchFamily="2" charset="-78"/>
            </a:endParaRPr>
          </a:p>
          <a:p>
            <a:pPr eaLnBrk="1" hangingPunct="1">
              <a:lnSpc>
                <a:spcPct val="150000"/>
              </a:lnSpc>
            </a:pPr>
            <a:r>
              <a:rPr lang="en-US" sz="4000" i="1" dirty="0" smtClean="0">
                <a:solidFill>
                  <a:srgbClr val="FFFF00"/>
                </a:solidFill>
                <a:cs typeface="B Nazanin" pitchFamily="2" charset="-78"/>
              </a:rPr>
              <a:t> S. </a:t>
            </a:r>
            <a:r>
              <a:rPr lang="en-US" sz="4000" i="1" dirty="0" err="1" smtClean="0">
                <a:solidFill>
                  <a:srgbClr val="FFFF00"/>
                </a:solidFill>
                <a:cs typeface="B Nazanin" pitchFamily="2" charset="-78"/>
              </a:rPr>
              <a:t>epidermidis</a:t>
            </a:r>
            <a:endParaRPr lang="en-US" sz="4000" i="1" dirty="0" smtClean="0">
              <a:solidFill>
                <a:srgbClr val="FFFF00"/>
              </a:solidFill>
              <a:cs typeface="B Nazanin" pitchFamily="2" charset="-78"/>
            </a:endParaRPr>
          </a:p>
          <a:p>
            <a:pPr algn="r" rtl="1" eaLnBrk="1" hangingPunct="1">
              <a:lnSpc>
                <a:spcPct val="150000"/>
              </a:lnSpc>
              <a:buFont typeface="Arial" pitchFamily="34" charset="0"/>
              <a:buNone/>
            </a:pPr>
            <a:endParaRPr lang="fa-IR" sz="3000" dirty="0" smtClean="0">
              <a:solidFill>
                <a:srgbClr val="FFFF00"/>
              </a:solidFill>
              <a:cs typeface="B Nazanin"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1524000"/>
            <a:ext cx="8229600" cy="1143000"/>
          </a:xfrm>
        </p:spPr>
        <p:txBody>
          <a:bodyPr>
            <a:normAutofit/>
          </a:bodyPr>
          <a:lstStyle/>
          <a:p>
            <a:pPr>
              <a:defRPr/>
            </a:pPr>
            <a:r>
              <a:rPr lang="fa-IR" dirty="0" smtClean="0">
                <a:solidFill>
                  <a:srgbClr val="FFFF00"/>
                </a:solidFill>
                <a:cs typeface="2  Nazanin" pitchFamily="2" charset="-78"/>
              </a:rPr>
              <a:t>تشخیص افتراقی 3 گونه مهم استافیلوکوکها </a:t>
            </a:r>
            <a:endParaRPr lang="en-US" dirty="0">
              <a:solidFill>
                <a:srgbClr val="FFFF00"/>
              </a:solidFill>
              <a:cs typeface="2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fa-IR" b="1" dirty="0" smtClean="0">
                <a:solidFill>
                  <a:srgbClr val="FFFF00"/>
                </a:solidFill>
                <a:cs typeface="2  Nazanin" pitchFamily="2" charset="-78"/>
              </a:rPr>
              <a:t>مطالعه پیگمانهاي استافیلوکوکها</a:t>
            </a:r>
            <a:endParaRPr lang="en-US" dirty="0" smtClean="0">
              <a:solidFill>
                <a:srgbClr val="FFFF00"/>
              </a:solidFill>
              <a:cs typeface="2  Nazanin" pitchFamily="2" charset="-78"/>
            </a:endParaRPr>
          </a:p>
        </p:txBody>
      </p:sp>
      <p:sp>
        <p:nvSpPr>
          <p:cNvPr id="3" name="Content Placeholder 2"/>
          <p:cNvSpPr>
            <a:spLocks noGrp="1"/>
          </p:cNvSpPr>
          <p:nvPr>
            <p:ph idx="1"/>
          </p:nvPr>
        </p:nvSpPr>
        <p:spPr/>
        <p:txBody>
          <a:bodyPr/>
          <a:lstStyle/>
          <a:p>
            <a:pPr algn="r" rtl="1">
              <a:lnSpc>
                <a:spcPct val="150000"/>
              </a:lnSpc>
              <a:defRPr/>
            </a:pPr>
            <a:r>
              <a:rPr lang="fa-IR" dirty="0">
                <a:cs typeface="2  Nazanin" pitchFamily="2" charset="-78"/>
              </a:rPr>
              <a:t>استافیلوکوکها روي محیط هاي کشت جامد پیگمانهاي طلایی ، لیمویی و سفید ایجاد می کنند </a:t>
            </a:r>
            <a:r>
              <a:rPr lang="fa-IR" dirty="0" smtClean="0">
                <a:cs typeface="2  Nazanin" pitchFamily="2" charset="-78"/>
              </a:rPr>
              <a:t>.</a:t>
            </a:r>
            <a:r>
              <a:rPr lang="fa-IR" dirty="0">
                <a:cs typeface="2  Nazanin" pitchFamily="2" charset="-78"/>
              </a:rPr>
              <a:t> </a:t>
            </a:r>
            <a:endParaRPr lang="fa-IR" dirty="0" smtClean="0">
              <a:cs typeface="2  Nazanin" pitchFamily="2" charset="-78"/>
            </a:endParaRPr>
          </a:p>
          <a:p>
            <a:pPr algn="r" rtl="1">
              <a:lnSpc>
                <a:spcPct val="150000"/>
              </a:lnSpc>
              <a:defRPr/>
            </a:pPr>
            <a:r>
              <a:rPr lang="fa-IR" dirty="0">
                <a:cs typeface="2  Nazanin" pitchFamily="2" charset="-78"/>
              </a:rPr>
              <a:t>تولید پیگمان به شرایط محیط بستگی دارد. بطور مثال </a:t>
            </a:r>
            <a:r>
              <a:rPr lang="fa-IR" dirty="0" smtClean="0">
                <a:cs typeface="2  Nazanin" pitchFamily="2" charset="-78"/>
              </a:rPr>
              <a:t>مجاورت </a:t>
            </a:r>
            <a:r>
              <a:rPr lang="fa-IR" dirty="0">
                <a:cs typeface="2  Nazanin" pitchFamily="2" charset="-78"/>
              </a:rPr>
              <a:t>هوا</a:t>
            </a:r>
            <a:r>
              <a:rPr lang="fa-IR" dirty="0" smtClean="0">
                <a:cs typeface="2  Nazanin" pitchFamily="2" charset="-78"/>
              </a:rPr>
              <a:t>،</a:t>
            </a:r>
            <a:r>
              <a:rPr lang="fa-IR" dirty="0">
                <a:cs typeface="2  Nazanin" pitchFamily="2" charset="-78"/>
              </a:rPr>
              <a:t> </a:t>
            </a:r>
            <a:r>
              <a:rPr lang="fa-IR" dirty="0" smtClean="0">
                <a:cs typeface="2  Nazanin" pitchFamily="2" charset="-78"/>
              </a:rPr>
              <a:t>حرارت 22 درجه و وجود شیر در محیط </a:t>
            </a:r>
            <a:r>
              <a:rPr lang="fa-IR" dirty="0">
                <a:cs typeface="2  Nazanin" pitchFamily="2" charset="-78"/>
              </a:rPr>
              <a:t>محیط کشت ، پیگمان بهتر تشکیل می شود.</a:t>
            </a:r>
            <a:endParaRPr lang="fa-IR" dirty="0" smtClean="0">
              <a:cs typeface="2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p:cNvPicPr>
            <a:picLocks noChangeAspect="1"/>
          </p:cNvPicPr>
          <p:nvPr/>
        </p:nvPicPr>
        <p:blipFill>
          <a:blip r:embed="rId2"/>
          <a:srcRect/>
          <a:stretch>
            <a:fillRect/>
          </a:stretch>
        </p:blipFill>
        <p:spPr bwMode="auto">
          <a:xfrm>
            <a:off x="5867400" y="1981200"/>
            <a:ext cx="3124200" cy="3657600"/>
          </a:xfrm>
          <a:prstGeom prst="rect">
            <a:avLst/>
          </a:prstGeom>
          <a:noFill/>
          <a:ln w="9525">
            <a:noFill/>
            <a:miter lim="800000"/>
            <a:headEnd/>
            <a:tailEnd/>
          </a:ln>
        </p:spPr>
      </p:pic>
      <p:pic>
        <p:nvPicPr>
          <p:cNvPr id="16387" name="Content Placeholder 3"/>
          <p:cNvPicPr>
            <a:picLocks noGrp="1" noChangeAspect="1"/>
          </p:cNvPicPr>
          <p:nvPr>
            <p:ph idx="1"/>
          </p:nvPr>
        </p:nvPicPr>
        <p:blipFill>
          <a:blip r:embed="rId3"/>
          <a:srcRect/>
          <a:stretch>
            <a:fillRect/>
          </a:stretch>
        </p:blipFill>
        <p:spPr>
          <a:xfrm>
            <a:off x="533400" y="1981200"/>
            <a:ext cx="5257800" cy="3657600"/>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rtl="1" eaLnBrk="1" fontAlgn="auto" hangingPunct="1">
              <a:spcAft>
                <a:spcPts val="0"/>
              </a:spcAft>
              <a:defRPr/>
            </a:pPr>
            <a:r>
              <a:rPr lang="fa-IR" b="1" dirty="0" smtClean="0">
                <a:solidFill>
                  <a:srgbClr val="FFFF00"/>
                </a:solidFill>
                <a:cs typeface="2  Nazanin" pitchFamily="2" charset="-78"/>
              </a:rPr>
              <a:t>محیط کشت مانیتول سالت آگار (</a:t>
            </a:r>
            <a:r>
              <a:rPr lang="en-US" b="1" dirty="0" smtClean="0">
                <a:solidFill>
                  <a:srgbClr val="FFFF00"/>
                </a:solidFill>
                <a:cs typeface="2  Nazanin" pitchFamily="2" charset="-78"/>
              </a:rPr>
              <a:t>MSA</a:t>
            </a:r>
            <a:r>
              <a:rPr lang="fa-IR" b="1" dirty="0" smtClean="0">
                <a:solidFill>
                  <a:srgbClr val="FFFF00"/>
                </a:solidFill>
                <a:cs typeface="2  Nazanin" pitchFamily="2" charset="-78"/>
              </a:rPr>
              <a:t>)</a:t>
            </a:r>
            <a:endParaRPr lang="fa-IR" dirty="0">
              <a:solidFill>
                <a:srgbClr val="FFFF00"/>
              </a:solidFill>
              <a:cs typeface="2  Nazanin" pitchFamily="2" charset="-78"/>
            </a:endParaRPr>
          </a:p>
        </p:txBody>
      </p:sp>
      <p:sp>
        <p:nvSpPr>
          <p:cNvPr id="17411" name="Content Placeholder 2"/>
          <p:cNvSpPr>
            <a:spLocks noGrp="1"/>
          </p:cNvSpPr>
          <p:nvPr>
            <p:ph idx="1"/>
          </p:nvPr>
        </p:nvSpPr>
        <p:spPr>
          <a:xfrm>
            <a:off x="0" y="1219200"/>
            <a:ext cx="8686800" cy="5486400"/>
          </a:xfrm>
        </p:spPr>
        <p:txBody>
          <a:bodyPr/>
          <a:lstStyle/>
          <a:p>
            <a:pPr algn="r" rtl="1" eaLnBrk="1" hangingPunct="1">
              <a:lnSpc>
                <a:spcPct val="170000"/>
              </a:lnSpc>
            </a:pPr>
            <a:r>
              <a:rPr lang="fa-IR" dirty="0" smtClean="0">
                <a:cs typeface="2  Nazanin" pitchFamily="2" charset="-78"/>
              </a:rPr>
              <a:t>انتخابی و افتراقی</a:t>
            </a:r>
          </a:p>
          <a:p>
            <a:pPr algn="r" rtl="1" eaLnBrk="1" hangingPunct="1">
              <a:lnSpc>
                <a:spcPct val="170000"/>
              </a:lnSpc>
            </a:pPr>
            <a:r>
              <a:rPr lang="fa-IR" sz="3600" dirty="0" smtClean="0">
                <a:cs typeface="2  Nazanin" pitchFamily="2" charset="-78"/>
              </a:rPr>
              <a:t>دارای %7/5 نمک، قند مانیتول و معرف فنل رد </a:t>
            </a:r>
          </a:p>
          <a:p>
            <a:pPr algn="r" rtl="1"/>
            <a:r>
              <a:rPr lang="fa-IR" sz="2800" dirty="0" smtClean="0">
                <a:cs typeface="2  Nazanin" pitchFamily="2" charset="-78"/>
              </a:rPr>
              <a:t>غلظت بالای نمک محيط اين محيط را براي استافيلوکوکوس  انتخابي ميكند</a:t>
            </a:r>
          </a:p>
          <a:p>
            <a:pPr algn="r" rtl="1"/>
            <a:r>
              <a:rPr lang="fa-IR" sz="2800" dirty="0" smtClean="0">
                <a:cs typeface="2  Nazanin" pitchFamily="2" charset="-78"/>
              </a:rPr>
              <a:t>عامل افتراقي قند مانيتول و فنل رد است </a:t>
            </a:r>
            <a:endParaRPr lang="en-US" sz="2800" dirty="0" smtClean="0">
              <a:cs typeface="2  Nazanin" pitchFamily="2" charset="-78"/>
            </a:endParaRPr>
          </a:p>
          <a:p>
            <a:pPr algn="r" rtl="1"/>
            <a:r>
              <a:rPr lang="fa-IR" sz="2800" dirty="0" smtClean="0">
                <a:cs typeface="2  Nazanin" pitchFamily="2" charset="-78"/>
              </a:rPr>
              <a:t>استاف اورئوس مانيتول را تخمير و محيط را زرد رنگ ميكند اما ساير استافيلوکوكها مانيتول منفي هستند</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D:\livani\class\slide\manitolsal.jpg"/>
          <p:cNvPicPr>
            <a:picLocks noGrp="1" noChangeAspect="1" noChangeArrowheads="1"/>
          </p:cNvPicPr>
          <p:nvPr>
            <p:ph idx="1"/>
          </p:nvPr>
        </p:nvPicPr>
        <p:blipFill>
          <a:blip r:embed="rId3"/>
          <a:srcRect/>
          <a:stretch>
            <a:fillRect/>
          </a:stretch>
        </p:blipFill>
        <p:spPr>
          <a:xfrm>
            <a:off x="1676400" y="609600"/>
            <a:ext cx="5410200" cy="5268913"/>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a:lstStyle/>
          <a:p>
            <a:pPr>
              <a:defRPr/>
            </a:pPr>
            <a:r>
              <a:rPr lang="fa-IR" dirty="0" smtClean="0">
                <a:solidFill>
                  <a:srgbClr val="FFFF00"/>
                </a:solidFill>
                <a:cs typeface="2  Nazanin" pitchFamily="2" charset="-78"/>
              </a:rPr>
              <a:t>کواگولاز</a:t>
            </a:r>
            <a:endParaRPr lang="en-US" dirty="0">
              <a:solidFill>
                <a:srgbClr val="FFFF00"/>
              </a:solidFill>
              <a:cs typeface="2  Nazanin" pitchFamily="2" charset="-78"/>
            </a:endParaRPr>
          </a:p>
        </p:txBody>
      </p:sp>
      <p:sp>
        <p:nvSpPr>
          <p:cNvPr id="3" name="Content Placeholder 2"/>
          <p:cNvSpPr>
            <a:spLocks noGrp="1"/>
          </p:cNvSpPr>
          <p:nvPr>
            <p:ph idx="1"/>
          </p:nvPr>
        </p:nvSpPr>
        <p:spPr/>
        <p:txBody>
          <a:bodyPr>
            <a:normAutofit/>
          </a:bodyPr>
          <a:lstStyle/>
          <a:p>
            <a:pPr algn="just" rtl="1">
              <a:lnSpc>
                <a:spcPct val="150000"/>
              </a:lnSpc>
              <a:defRPr/>
            </a:pPr>
            <a:r>
              <a:rPr lang="fa-IR" dirty="0">
                <a:cs typeface="2  Nazanin" pitchFamily="2" charset="-78"/>
              </a:rPr>
              <a:t>استافیلوکوکهاي بیماریزا، آنزیمی به نام کواگولاز </a:t>
            </a:r>
            <a:r>
              <a:rPr lang="fa-IR" dirty="0" smtClean="0">
                <a:cs typeface="2  Nazanin" pitchFamily="2" charset="-78"/>
              </a:rPr>
              <a:t>آزاد </a:t>
            </a:r>
            <a:r>
              <a:rPr lang="fa-IR" dirty="0">
                <a:cs typeface="2  Nazanin" pitchFamily="2" charset="-78"/>
              </a:rPr>
              <a:t>ترشح می کنند که </a:t>
            </a:r>
            <a:r>
              <a:rPr lang="fa-IR" dirty="0" smtClean="0">
                <a:cs typeface="2  Nazanin" pitchFamily="2" charset="-78"/>
              </a:rPr>
              <a:t>با</a:t>
            </a:r>
            <a:r>
              <a:rPr lang="fa-IR" dirty="0">
                <a:cs typeface="2  Nazanin" pitchFamily="2" charset="-78"/>
              </a:rPr>
              <a:t>ترکیبی در پلاسما به </a:t>
            </a:r>
            <a:r>
              <a:rPr lang="fa-IR" dirty="0" smtClean="0">
                <a:cs typeface="2  Nazanin" pitchFamily="2" charset="-78"/>
              </a:rPr>
              <a:t>نام (</a:t>
            </a:r>
            <a:r>
              <a:rPr lang="en-US" dirty="0">
                <a:cs typeface="2  Nazanin" pitchFamily="2" charset="-78"/>
              </a:rPr>
              <a:t>Coagulase Reacting </a:t>
            </a:r>
            <a:r>
              <a:rPr lang="en-US" dirty="0" smtClean="0">
                <a:cs typeface="2  Nazanin" pitchFamily="2" charset="-78"/>
              </a:rPr>
              <a:t>Factor</a:t>
            </a:r>
            <a:r>
              <a:rPr lang="fa-IR" dirty="0" smtClean="0">
                <a:cs typeface="2  Nazanin" pitchFamily="2" charset="-78"/>
              </a:rPr>
              <a:t>) </a:t>
            </a:r>
            <a:r>
              <a:rPr lang="fa-IR" dirty="0">
                <a:cs typeface="2  Nazanin" pitchFamily="2" charset="-78"/>
              </a:rPr>
              <a:t>واکنش نموده و </a:t>
            </a:r>
            <a:r>
              <a:rPr lang="fa-IR" dirty="0" smtClean="0">
                <a:cs typeface="2  Nazanin" pitchFamily="2" charset="-78"/>
              </a:rPr>
              <a:t>کمپلکس </a:t>
            </a:r>
            <a:r>
              <a:rPr lang="en-US" dirty="0" err="1" smtClean="0">
                <a:cs typeface="2  Nazanin" pitchFamily="2" charset="-78"/>
              </a:rPr>
              <a:t>Coagulase</a:t>
            </a:r>
            <a:r>
              <a:rPr lang="en-US" dirty="0" err="1">
                <a:cs typeface="2  Nazanin" pitchFamily="2" charset="-78"/>
              </a:rPr>
              <a:t>CRF</a:t>
            </a:r>
            <a:r>
              <a:rPr lang="en-US" dirty="0">
                <a:cs typeface="2  Nazanin" pitchFamily="2" charset="-78"/>
              </a:rPr>
              <a:t> </a:t>
            </a:r>
            <a:r>
              <a:rPr lang="en-US" dirty="0" smtClean="0">
                <a:cs typeface="2  Nazanin" pitchFamily="2" charset="-78"/>
              </a:rPr>
              <a:t>complex</a:t>
            </a:r>
            <a:r>
              <a:rPr lang="fa-IR" dirty="0" smtClean="0">
                <a:cs typeface="2  Nazanin" pitchFamily="2" charset="-78"/>
              </a:rPr>
              <a:t> </a:t>
            </a:r>
            <a:r>
              <a:rPr lang="fa-IR" dirty="0">
                <a:cs typeface="2  Nazanin" pitchFamily="2" charset="-78"/>
              </a:rPr>
              <a:t>را ایجاد می نماید</a:t>
            </a:r>
            <a:r>
              <a:rPr lang="fa-IR" dirty="0" smtClean="0">
                <a:cs typeface="2  Nazanin" pitchFamily="2" charset="-78"/>
              </a:rPr>
              <a:t>.</a:t>
            </a:r>
          </a:p>
          <a:p>
            <a:pPr algn="just" rtl="1">
              <a:lnSpc>
                <a:spcPct val="150000"/>
              </a:lnSpc>
              <a:defRPr/>
            </a:pPr>
            <a:r>
              <a:rPr lang="fa-IR" dirty="0">
                <a:cs typeface="2  Nazanin" pitchFamily="2" charset="-78"/>
              </a:rPr>
              <a:t>این ماده </a:t>
            </a:r>
            <a:r>
              <a:rPr lang="fa-IR" dirty="0" smtClean="0">
                <a:cs typeface="2  Nazanin" pitchFamily="2" charset="-78"/>
              </a:rPr>
              <a:t>روي فیبرینوژن</a:t>
            </a:r>
            <a:r>
              <a:rPr lang="fa-IR" dirty="0">
                <a:cs typeface="2  Nazanin" pitchFamily="2" charset="-78"/>
              </a:rPr>
              <a:t> </a:t>
            </a:r>
            <a:r>
              <a:rPr lang="fa-IR" dirty="0" smtClean="0">
                <a:cs typeface="2  Nazanin" pitchFamily="2" charset="-78"/>
              </a:rPr>
              <a:t>اثر </a:t>
            </a:r>
            <a:r>
              <a:rPr lang="fa-IR" dirty="0">
                <a:cs typeface="2  Nazanin" pitchFamily="2" charset="-78"/>
              </a:rPr>
              <a:t>کرده و آن را به فیبرین تبدیل می نماید</a:t>
            </a:r>
            <a:endParaRPr lang="en-US" dirty="0">
              <a:cs typeface="2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bodyPr>
          <a:lstStyle/>
          <a:p>
            <a:pPr eaLnBrk="1" fontAlgn="auto" hangingPunct="1">
              <a:spcAft>
                <a:spcPts val="0"/>
              </a:spcAft>
              <a:defRPr/>
            </a:pPr>
            <a:r>
              <a:rPr lang="fa-IR"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2  Nazanin" pitchFamily="2" charset="-78"/>
              </a:rPr>
              <a:t>کواگولاز</a:t>
            </a:r>
          </a:p>
        </p:txBody>
      </p:sp>
      <p:sp>
        <p:nvSpPr>
          <p:cNvPr id="25603" name="Content Placeholder 2"/>
          <p:cNvSpPr>
            <a:spLocks noGrp="1"/>
          </p:cNvSpPr>
          <p:nvPr>
            <p:ph idx="1"/>
          </p:nvPr>
        </p:nvSpPr>
        <p:spPr/>
        <p:txBody>
          <a:bodyPr>
            <a:normAutofit/>
          </a:bodyPr>
          <a:lstStyle/>
          <a:p>
            <a:pPr algn="r" rtl="1" eaLnBrk="1" hangingPunct="1">
              <a:lnSpc>
                <a:spcPct val="150000"/>
              </a:lnSpc>
              <a:defRPr/>
            </a:pPr>
            <a:r>
              <a:rPr lang="fa-IR" sz="3600" dirty="0" smtClean="0">
                <a:solidFill>
                  <a:srgbClr val="FFFF00"/>
                </a:solidFill>
                <a:cs typeface="2  Nazanin" pitchFamily="2" charset="-78"/>
              </a:rPr>
              <a:t>این آنزیم، قادر است پلاسما را لخته کند</a:t>
            </a:r>
          </a:p>
          <a:p>
            <a:pPr algn="r" rtl="1" eaLnBrk="1" hangingPunct="1">
              <a:lnSpc>
                <a:spcPct val="150000"/>
              </a:lnSpc>
              <a:defRPr/>
            </a:pPr>
            <a:r>
              <a:rPr lang="fa-IR" sz="3600" b="1" dirty="0" smtClean="0">
                <a:solidFill>
                  <a:srgbClr val="FFFF00"/>
                </a:solidFill>
                <a:cs typeface="2  Nazanin" pitchFamily="2" charset="-78"/>
              </a:rPr>
              <a:t>نکته)</a:t>
            </a:r>
            <a:r>
              <a:rPr lang="fa-IR" sz="3600" dirty="0" smtClean="0">
                <a:solidFill>
                  <a:srgbClr val="FFFF00"/>
                </a:solidFill>
                <a:cs typeface="2  Nazanin" pitchFamily="2" charset="-78"/>
              </a:rPr>
              <a:t> تنها استافیلوکوک کواگولاز مثبت با منشاء انسانی، </a:t>
            </a:r>
            <a:r>
              <a:rPr lang="en-US" sz="3600" i="1" dirty="0" smtClean="0">
                <a:solidFill>
                  <a:srgbClr val="FFFF00"/>
                </a:solidFill>
                <a:cs typeface="2  Nazanin" pitchFamily="2" charset="-78"/>
              </a:rPr>
              <a:t>S. </a:t>
            </a:r>
            <a:r>
              <a:rPr lang="en-US" sz="3600" i="1" dirty="0" err="1" smtClean="0">
                <a:solidFill>
                  <a:srgbClr val="FFFF00"/>
                </a:solidFill>
                <a:cs typeface="2  Nazanin" pitchFamily="2" charset="-78"/>
              </a:rPr>
              <a:t>aureus</a:t>
            </a:r>
            <a:r>
              <a:rPr lang="fa-IR" sz="3600" i="1" dirty="0" smtClean="0">
                <a:solidFill>
                  <a:srgbClr val="FFFF00"/>
                </a:solidFill>
                <a:cs typeface="2  Nazanin" pitchFamily="2" charset="-78"/>
              </a:rPr>
              <a:t> </a:t>
            </a:r>
            <a:r>
              <a:rPr lang="fa-IR" sz="3600" dirty="0" smtClean="0">
                <a:solidFill>
                  <a:srgbClr val="FFFF00"/>
                </a:solidFill>
                <a:cs typeface="2  Nazanin" pitchFamily="2" charset="-78"/>
              </a:rPr>
              <a:t>است. </a:t>
            </a:r>
          </a:p>
          <a:p>
            <a:pPr marL="742950" indent="-742950" algn="r" rtl="1" eaLnBrk="1" hangingPunct="1">
              <a:lnSpc>
                <a:spcPct val="150000"/>
              </a:lnSpc>
              <a:buFont typeface="+mj-lt"/>
              <a:buAutoNum type="arabicPeriod"/>
              <a:defRPr/>
            </a:pPr>
            <a:r>
              <a:rPr lang="fa-IR" sz="3600" dirty="0" smtClean="0">
                <a:solidFill>
                  <a:srgbClr val="FFC000"/>
                </a:solidFill>
                <a:cs typeface="2  Nazanin" pitchFamily="2" charset="-78"/>
              </a:rPr>
              <a:t>کواگولاز متصل یا </a:t>
            </a:r>
            <a:r>
              <a:rPr lang="en-US" sz="3600" dirty="0" smtClean="0">
                <a:solidFill>
                  <a:srgbClr val="FFC000"/>
                </a:solidFill>
                <a:cs typeface="2  Nazanin" pitchFamily="2" charset="-78"/>
              </a:rPr>
              <a:t>Clumping Factor</a:t>
            </a:r>
            <a:r>
              <a:rPr lang="fa-IR" sz="3600" dirty="0" smtClean="0">
                <a:solidFill>
                  <a:schemeClr val="bg1"/>
                </a:solidFill>
                <a:cs typeface="2  Nazanin" pitchFamily="2" charset="-78"/>
              </a:rPr>
              <a:t> </a:t>
            </a:r>
          </a:p>
          <a:p>
            <a:pPr marL="742950" indent="-742950" algn="r" rtl="1" eaLnBrk="1" hangingPunct="1">
              <a:lnSpc>
                <a:spcPct val="150000"/>
              </a:lnSpc>
              <a:buFont typeface="+mj-lt"/>
              <a:buAutoNum type="arabicPeriod"/>
              <a:defRPr/>
            </a:pPr>
            <a:r>
              <a:rPr lang="fa-IR" sz="3600" dirty="0" smtClean="0">
                <a:solidFill>
                  <a:srgbClr val="00B0F0"/>
                </a:solidFill>
                <a:cs typeface="2  Nazanin" pitchFamily="2" charset="-78"/>
              </a:rPr>
              <a:t>کواگولاز آزاد یا </a:t>
            </a:r>
            <a:r>
              <a:rPr lang="en-US" sz="3600" dirty="0" smtClean="0">
                <a:solidFill>
                  <a:srgbClr val="00B0F0"/>
                </a:solidFill>
                <a:cs typeface="2  Nazanin" pitchFamily="2" charset="-78"/>
              </a:rPr>
              <a:t>Free</a:t>
            </a:r>
            <a:endParaRPr lang="fa-IR" sz="3600" dirty="0" smtClean="0">
              <a:solidFill>
                <a:srgbClr val="00B0F0"/>
              </a:solidFill>
              <a:cs typeface="2  Nazanin" pitchFamily="2" charset="-78"/>
            </a:endParaRPr>
          </a:p>
          <a:p>
            <a:pPr algn="r" rtl="1" eaLnBrk="1" hangingPunct="1">
              <a:lnSpc>
                <a:spcPct val="150000"/>
              </a:lnSpc>
              <a:defRPr/>
            </a:pPr>
            <a:endParaRPr lang="fa-IR" dirty="0" smtClean="0">
              <a:solidFill>
                <a:schemeClr val="bg1"/>
              </a:solidFill>
              <a:cs typeface="2  Nazanin"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fa-IR" dirty="0" smtClean="0">
                <a:solidFill>
                  <a:srgbClr val="92D050"/>
                </a:solidFill>
              </a:rPr>
              <a:t>روش کار کار </a:t>
            </a:r>
            <a:endParaRPr lang="en-US" dirty="0" smtClean="0">
              <a:solidFill>
                <a:srgbClr val="92D050"/>
              </a:solidFill>
            </a:endParaRPr>
          </a:p>
        </p:txBody>
      </p:sp>
      <p:sp>
        <p:nvSpPr>
          <p:cNvPr id="21507" name="Content Placeholder 2"/>
          <p:cNvSpPr>
            <a:spLocks noGrp="1"/>
          </p:cNvSpPr>
          <p:nvPr>
            <p:ph idx="1"/>
          </p:nvPr>
        </p:nvSpPr>
        <p:spPr>
          <a:xfrm>
            <a:off x="457200" y="1417638"/>
            <a:ext cx="8229600" cy="4708525"/>
          </a:xfrm>
        </p:spPr>
        <p:txBody>
          <a:bodyPr>
            <a:normAutofit fontScale="92500" lnSpcReduction="10000"/>
          </a:bodyPr>
          <a:lstStyle/>
          <a:p>
            <a:pPr algn="r" rtl="1">
              <a:lnSpc>
                <a:spcPct val="150000"/>
              </a:lnSpc>
            </a:pPr>
            <a:r>
              <a:rPr lang="fa-IR" sz="2400" dirty="0" smtClean="0">
                <a:solidFill>
                  <a:srgbClr val="FFFF00"/>
                </a:solidFill>
                <a:cs typeface="2  Nazanin" pitchFamily="2" charset="-78"/>
              </a:rPr>
              <a:t>کوآگولاز اسلایدی </a:t>
            </a:r>
          </a:p>
          <a:p>
            <a:pPr algn="r" rtl="1">
              <a:lnSpc>
                <a:spcPct val="150000"/>
              </a:lnSpc>
            </a:pPr>
            <a:r>
              <a:rPr lang="fa-IR" sz="2400" dirty="0" smtClean="0">
                <a:solidFill>
                  <a:srgbClr val="92D050"/>
                </a:solidFill>
                <a:cs typeface="2  Nazanin" pitchFamily="2" charset="-78"/>
              </a:rPr>
              <a:t>يك قطره از پلاسما انسان یا خرگوش  بر روي لام يا اسلايد شيشه اي خشك و تميز قرار داده مي شود.</a:t>
            </a:r>
          </a:p>
          <a:p>
            <a:pPr algn="r" rtl="1">
              <a:lnSpc>
                <a:spcPct val="150000"/>
              </a:lnSpc>
            </a:pPr>
            <a:r>
              <a:rPr lang="fa-IR" sz="2400" dirty="0" smtClean="0">
                <a:solidFill>
                  <a:srgbClr val="92D050"/>
                </a:solidFill>
                <a:cs typeface="2  Nazanin" pitchFamily="2" charset="-78"/>
              </a:rPr>
              <a:t>يك قطره اب مقطر و يا سرم فيزيولو‍ژي در نقطه مجزايي (به عنوان كنترل)گذارده مي شود.</a:t>
            </a:r>
          </a:p>
          <a:p>
            <a:pPr algn="r" rtl="1">
              <a:lnSpc>
                <a:spcPct val="150000"/>
              </a:lnSpc>
            </a:pPr>
            <a:r>
              <a:rPr lang="fa-IR" sz="2400" dirty="0" smtClean="0">
                <a:solidFill>
                  <a:srgbClr val="92D050"/>
                </a:solidFill>
                <a:cs typeface="2  Nazanin" pitchFamily="2" charset="-78"/>
              </a:rPr>
              <a:t>با يك لوپ،انس و يا يك تكه چوب استريل مقداري از كلني را در هر يك از قطرات فوق،امولوسيون مي كنيم تا سوسپانسيون يكنواختي تهيه شود.</a:t>
            </a:r>
          </a:p>
          <a:p>
            <a:pPr algn="r" rtl="1">
              <a:lnSpc>
                <a:spcPct val="150000"/>
              </a:lnSpc>
            </a:pPr>
            <a:r>
              <a:rPr lang="fa-IR" sz="2400" dirty="0" smtClean="0">
                <a:solidFill>
                  <a:srgbClr val="92D050"/>
                </a:solidFill>
                <a:cs typeface="2  Nazanin" pitchFamily="2" charset="-78"/>
              </a:rPr>
              <a:t>از نظر تشكيل لخته در محل پلاسما و سوسپانسيون يكنواخت در محل كنترل بررسي ميشود </a:t>
            </a:r>
            <a:endParaRPr lang="en-US" sz="2400" dirty="0" smtClean="0">
              <a:solidFill>
                <a:srgbClr val="92D050"/>
              </a:solidFill>
              <a:cs typeface="2  Nazanin"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457200" y="3657600"/>
            <a:ext cx="8229600" cy="4525963"/>
          </a:xfrm>
        </p:spPr>
        <p:txBody>
          <a:bodyPr/>
          <a:lstStyle/>
          <a:p>
            <a:pPr algn="r" rtl="1">
              <a:lnSpc>
                <a:spcPct val="150000"/>
              </a:lnSpc>
            </a:pPr>
            <a:r>
              <a:rPr lang="fa-IR" dirty="0" smtClean="0">
                <a:solidFill>
                  <a:srgbClr val="92D050"/>
                </a:solidFill>
                <a:cs typeface="2  Nazanin" pitchFamily="2" charset="-78"/>
              </a:rPr>
              <a:t>اگر تشكيل لخته در هر دو نقطه انجام شود نشان دهنده اتواگلوتيناسيون ارگانيسم است و بايستي تست كواگولاز تكرار شود.</a:t>
            </a:r>
            <a:endParaRPr lang="en-US" dirty="0" smtClean="0">
              <a:solidFill>
                <a:srgbClr val="92D050"/>
              </a:solidFill>
              <a:cs typeface="2  Nazanin" pitchFamily="2" charset="-78"/>
            </a:endParaRPr>
          </a:p>
          <a:p>
            <a:pPr algn="r" rtl="1">
              <a:lnSpc>
                <a:spcPct val="150000"/>
              </a:lnSpc>
            </a:pPr>
            <a:endParaRPr lang="en-US" dirty="0" smtClean="0">
              <a:cs typeface="2  Nazanin" pitchFamily="2" charset="-78"/>
            </a:endParaRPr>
          </a:p>
        </p:txBody>
      </p:sp>
      <p:sp>
        <p:nvSpPr>
          <p:cNvPr id="22531" name="TextBox 1"/>
          <p:cNvSpPr txBox="1">
            <a:spLocks noChangeArrowheads="1"/>
          </p:cNvSpPr>
          <p:nvPr/>
        </p:nvSpPr>
        <p:spPr bwMode="auto">
          <a:xfrm>
            <a:off x="3048000" y="1905000"/>
            <a:ext cx="609600" cy="830263"/>
          </a:xfrm>
          <a:prstGeom prst="rect">
            <a:avLst/>
          </a:prstGeom>
          <a:noFill/>
          <a:ln w="9525">
            <a:noFill/>
            <a:miter lim="800000"/>
            <a:headEnd/>
            <a:tailEnd/>
          </a:ln>
        </p:spPr>
        <p:txBody>
          <a:bodyPr>
            <a:spAutoFit/>
          </a:bodyPr>
          <a:lstStyle/>
          <a:p>
            <a:r>
              <a:rPr lang="en-US" sz="4800" b="1"/>
              <a:t>-</a:t>
            </a:r>
          </a:p>
        </p:txBody>
      </p:sp>
      <p:sp>
        <p:nvSpPr>
          <p:cNvPr id="22532" name="TextBox 2"/>
          <p:cNvSpPr txBox="1">
            <a:spLocks noChangeArrowheads="1"/>
          </p:cNvSpPr>
          <p:nvPr/>
        </p:nvSpPr>
        <p:spPr bwMode="auto">
          <a:xfrm>
            <a:off x="5170488" y="2089150"/>
            <a:ext cx="452437" cy="646113"/>
          </a:xfrm>
          <a:prstGeom prst="rect">
            <a:avLst/>
          </a:prstGeom>
          <a:noFill/>
          <a:ln w="9525">
            <a:noFill/>
            <a:miter lim="800000"/>
            <a:headEnd/>
            <a:tailEnd/>
          </a:ln>
        </p:spPr>
        <p:txBody>
          <a:bodyPr wrap="none">
            <a:spAutoFit/>
          </a:bodyPr>
          <a:lstStyle/>
          <a:p>
            <a:r>
              <a:rPr lang="en-US" sz="3600" b="1"/>
              <a:t>+</a:t>
            </a:r>
          </a:p>
        </p:txBody>
      </p:sp>
      <p:pic>
        <p:nvPicPr>
          <p:cNvPr id="22533" name="Picture 6" descr="C:\Users\PITA Corporation\Desktop\images.jpg"/>
          <p:cNvPicPr>
            <a:picLocks noChangeAspect="1" noChangeArrowheads="1"/>
          </p:cNvPicPr>
          <p:nvPr/>
        </p:nvPicPr>
        <p:blipFill>
          <a:blip r:embed="rId3"/>
          <a:srcRect/>
          <a:stretch>
            <a:fillRect/>
          </a:stretch>
        </p:blipFill>
        <p:spPr bwMode="auto">
          <a:xfrm>
            <a:off x="1905000" y="947738"/>
            <a:ext cx="5334000"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solidFill>
                  <a:schemeClr val="accent6"/>
                </a:solidFill>
              </a:rPr>
              <a:t>روش کار </a:t>
            </a:r>
            <a:endParaRPr lang="en-US" dirty="0"/>
          </a:p>
        </p:txBody>
      </p:sp>
      <p:sp>
        <p:nvSpPr>
          <p:cNvPr id="3" name="Content Placeholder 2"/>
          <p:cNvSpPr>
            <a:spLocks noGrp="1"/>
          </p:cNvSpPr>
          <p:nvPr>
            <p:ph idx="1"/>
          </p:nvPr>
        </p:nvSpPr>
        <p:spPr>
          <a:xfrm>
            <a:off x="454025" y="1295400"/>
            <a:ext cx="8229600" cy="4525963"/>
          </a:xfrm>
        </p:spPr>
        <p:txBody>
          <a:bodyPr>
            <a:normAutofit/>
          </a:bodyPr>
          <a:lstStyle/>
          <a:p>
            <a:pPr marL="457200" indent="-457200" algn="r" rtl="1">
              <a:lnSpc>
                <a:spcPct val="150000"/>
              </a:lnSpc>
              <a:buFont typeface="+mj-lt"/>
              <a:buAutoNum type="arabicPeriod"/>
              <a:defRPr/>
            </a:pPr>
            <a:r>
              <a:rPr lang="fa-IR" sz="2400" dirty="0" smtClean="0">
                <a:solidFill>
                  <a:srgbClr val="92D050"/>
                </a:solidFill>
                <a:cs typeface="2  Nazanin" pitchFamily="2" charset="-78"/>
              </a:rPr>
              <a:t>کوآگولاز لوله ای </a:t>
            </a:r>
          </a:p>
          <a:p>
            <a:pPr marL="457200" indent="-457200" algn="r" rtl="1">
              <a:lnSpc>
                <a:spcPct val="150000"/>
              </a:lnSpc>
              <a:buFont typeface="+mj-lt"/>
              <a:buAutoNum type="arabicPeriod"/>
              <a:defRPr/>
            </a:pPr>
            <a:r>
              <a:rPr lang="fa-IR" sz="2400" dirty="0" smtClean="0">
                <a:solidFill>
                  <a:schemeClr val="accent6"/>
                </a:solidFill>
                <a:cs typeface="2  Nazanin" pitchFamily="2" charset="-78"/>
              </a:rPr>
              <a:t>0/5 سی سی پلاسماي </a:t>
            </a:r>
            <a:r>
              <a:rPr lang="fa-IR" sz="2400" dirty="0">
                <a:solidFill>
                  <a:schemeClr val="accent6"/>
                </a:solidFill>
                <a:cs typeface="2  Nazanin" pitchFamily="2" charset="-78"/>
              </a:rPr>
              <a:t>خون </a:t>
            </a:r>
            <a:r>
              <a:rPr lang="fa-IR" sz="2400" dirty="0" smtClean="0">
                <a:solidFill>
                  <a:schemeClr val="accent6"/>
                </a:solidFill>
                <a:cs typeface="2  Nazanin" pitchFamily="2" charset="-78"/>
              </a:rPr>
              <a:t>خرگوش</a:t>
            </a:r>
            <a:r>
              <a:rPr lang="en-US" sz="2400" dirty="0" smtClean="0">
                <a:solidFill>
                  <a:schemeClr val="accent6"/>
                </a:solidFill>
                <a:cs typeface="2  Nazanin" pitchFamily="2" charset="-78"/>
              </a:rPr>
              <a:t>EDTA</a:t>
            </a:r>
            <a:r>
              <a:rPr lang="en-US" sz="2400" dirty="0">
                <a:solidFill>
                  <a:schemeClr val="accent6"/>
                </a:solidFill>
                <a:cs typeface="2  Nazanin" pitchFamily="2" charset="-78"/>
              </a:rPr>
              <a:t>) </a:t>
            </a:r>
            <a:r>
              <a:rPr lang="fa-IR" sz="2400" dirty="0">
                <a:solidFill>
                  <a:schemeClr val="accent6"/>
                </a:solidFill>
                <a:cs typeface="2  Nazanin" pitchFamily="2" charset="-78"/>
              </a:rPr>
              <a:t>)</a:t>
            </a:r>
            <a:r>
              <a:rPr lang="fa-IR" sz="2400" dirty="0" smtClean="0">
                <a:solidFill>
                  <a:schemeClr val="accent6"/>
                </a:solidFill>
                <a:cs typeface="2  Nazanin" pitchFamily="2" charset="-78"/>
              </a:rPr>
              <a:t>که </a:t>
            </a:r>
            <a:r>
              <a:rPr lang="fa-IR" sz="2400" dirty="0">
                <a:solidFill>
                  <a:schemeClr val="accent6"/>
                </a:solidFill>
                <a:cs typeface="2  Nazanin" pitchFamily="2" charset="-78"/>
              </a:rPr>
              <a:t>به نسبت  </a:t>
            </a:r>
            <a:r>
              <a:rPr lang="fa-IR" sz="2400" dirty="0" smtClean="0">
                <a:solidFill>
                  <a:schemeClr val="accent6"/>
                </a:solidFill>
                <a:cs typeface="2  Nazanin" pitchFamily="2" charset="-78"/>
              </a:rPr>
              <a:t> 5به 1 رقیق شده  را داخل لوله آزمایش ریخته</a:t>
            </a:r>
          </a:p>
          <a:p>
            <a:pPr marL="457200" indent="-457200" algn="r" rtl="1">
              <a:lnSpc>
                <a:spcPct val="150000"/>
              </a:lnSpc>
              <a:buFont typeface="+mj-lt"/>
              <a:buAutoNum type="arabicPeriod"/>
              <a:defRPr/>
            </a:pPr>
            <a:r>
              <a:rPr lang="fa-IR" sz="2400" dirty="0" smtClean="0">
                <a:solidFill>
                  <a:schemeClr val="accent6"/>
                </a:solidFill>
                <a:cs typeface="2  Nazanin" pitchFamily="2" charset="-78"/>
              </a:rPr>
              <a:t>0/5 سی سی از  سوسپانسیون غلیظ باکتری را به </a:t>
            </a:r>
            <a:r>
              <a:rPr lang="fa-IR" sz="2400" dirty="0">
                <a:solidFill>
                  <a:schemeClr val="accent6"/>
                </a:solidFill>
                <a:cs typeface="2  Nazanin" pitchFamily="2" charset="-78"/>
              </a:rPr>
              <a:t>پلاسماي </a:t>
            </a:r>
            <a:r>
              <a:rPr lang="fa-IR" sz="2400" dirty="0" smtClean="0">
                <a:solidFill>
                  <a:schemeClr val="accent6"/>
                </a:solidFill>
                <a:cs typeface="2  Nazanin" pitchFamily="2" charset="-78"/>
              </a:rPr>
              <a:t>خرگوش اضافه کرده و </a:t>
            </a:r>
            <a:r>
              <a:rPr lang="fa-IR" sz="2400" dirty="0">
                <a:solidFill>
                  <a:schemeClr val="accent6"/>
                </a:solidFill>
                <a:cs typeface="2  Nazanin" pitchFamily="2" charset="-78"/>
              </a:rPr>
              <a:t>سپس در </a:t>
            </a:r>
            <a:r>
              <a:rPr lang="fa-IR" sz="2400" dirty="0" smtClean="0">
                <a:solidFill>
                  <a:schemeClr val="accent6"/>
                </a:solidFill>
                <a:cs typeface="2  Nazanin" pitchFamily="2" charset="-78"/>
              </a:rPr>
              <a:t>حرات37 درجه به مدت 4 ساعت قرار </a:t>
            </a:r>
            <a:r>
              <a:rPr lang="fa-IR" sz="2400" dirty="0">
                <a:solidFill>
                  <a:schemeClr val="accent6"/>
                </a:solidFill>
                <a:cs typeface="2  Nazanin" pitchFamily="2" charset="-78"/>
              </a:rPr>
              <a:t>می دهیم</a:t>
            </a:r>
            <a:r>
              <a:rPr lang="fa-IR" sz="2400" dirty="0" smtClean="0">
                <a:solidFill>
                  <a:schemeClr val="accent6"/>
                </a:solidFill>
                <a:cs typeface="2  Nazanin" pitchFamily="2" charset="-78"/>
              </a:rPr>
              <a:t>.</a:t>
            </a:r>
          </a:p>
          <a:p>
            <a:pPr marL="457200" indent="-457200" algn="r" rtl="1">
              <a:lnSpc>
                <a:spcPct val="150000"/>
              </a:lnSpc>
              <a:buFont typeface="+mj-lt"/>
              <a:buAutoNum type="arabicPeriod"/>
              <a:defRPr/>
            </a:pPr>
            <a:r>
              <a:rPr lang="fa-IR" sz="2400" dirty="0" smtClean="0">
                <a:solidFill>
                  <a:schemeClr val="accent6"/>
                </a:solidFill>
                <a:cs typeface="2  Nazanin" pitchFamily="2" charset="-78"/>
              </a:rPr>
              <a:t> </a:t>
            </a:r>
            <a:r>
              <a:rPr lang="fa-IR" sz="2400" dirty="0">
                <a:solidFill>
                  <a:schemeClr val="accent6"/>
                </a:solidFill>
                <a:cs typeface="2  Nazanin" pitchFamily="2" charset="-78"/>
              </a:rPr>
              <a:t>اگر استافیلوکوك کواگولاز مثبت باشد در عرض 1 تا 4 ساعت پلاسما را منعقد </a:t>
            </a:r>
            <a:r>
              <a:rPr lang="fa-IR" sz="2400" dirty="0" smtClean="0">
                <a:solidFill>
                  <a:schemeClr val="accent6"/>
                </a:solidFill>
                <a:cs typeface="2  Nazanin" pitchFamily="2" charset="-78"/>
              </a:rPr>
              <a:t>مینماید </a:t>
            </a:r>
            <a:r>
              <a:rPr lang="fa-IR" sz="2400" dirty="0">
                <a:solidFill>
                  <a:schemeClr val="accent6"/>
                </a:solidFill>
                <a:cs typeface="2  Nazanin" pitchFamily="2" charset="-78"/>
              </a:rPr>
              <a:t>و لخته تشکیل می شود. در غیر این صورت پلاسما منعقد نمی شود. </a:t>
            </a:r>
            <a:endParaRPr lang="fa-IR" sz="2400" dirty="0" smtClean="0">
              <a:solidFill>
                <a:schemeClr val="accent6"/>
              </a:solidFill>
              <a:cs typeface="2  Nazanin" pitchFamily="2" charset="-78"/>
            </a:endParaRPr>
          </a:p>
          <a:p>
            <a:pPr marL="457200" indent="-457200" algn="r" rtl="1">
              <a:lnSpc>
                <a:spcPct val="150000"/>
              </a:lnSpc>
              <a:buFont typeface="+mj-lt"/>
              <a:buAutoNum type="arabicPeriod"/>
              <a:defRPr/>
            </a:pPr>
            <a:endParaRPr lang="en-US" sz="2400" dirty="0">
              <a:solidFill>
                <a:schemeClr val="accent6"/>
              </a:solidFill>
              <a:cs typeface="2  Nazanin"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685800"/>
            <a:ext cx="8229600" cy="4525963"/>
          </a:xfrm>
        </p:spPr>
        <p:txBody>
          <a:bodyPr/>
          <a:lstStyle/>
          <a:p>
            <a:pPr algn="r" rtl="1">
              <a:lnSpc>
                <a:spcPct val="150000"/>
              </a:lnSpc>
              <a:defRPr/>
            </a:pPr>
            <a:r>
              <a:rPr lang="fa-IR" dirty="0" smtClean="0">
                <a:solidFill>
                  <a:schemeClr val="accent6"/>
                </a:solidFill>
                <a:cs typeface="2  Nazanin" pitchFamily="2" charset="-78"/>
              </a:rPr>
              <a:t>در صورت منفی بودن</a:t>
            </a:r>
            <a:r>
              <a:rPr lang="en-US" dirty="0" smtClean="0">
                <a:solidFill>
                  <a:schemeClr val="accent6"/>
                </a:solidFill>
                <a:cs typeface="2  Nazanin" pitchFamily="2" charset="-78"/>
              </a:rPr>
              <a:t> </a:t>
            </a:r>
            <a:r>
              <a:rPr lang="fa-IR" dirty="0" smtClean="0">
                <a:solidFill>
                  <a:schemeClr val="accent6"/>
                </a:solidFill>
                <a:cs typeface="2  Nazanin" pitchFamily="2" charset="-78"/>
              </a:rPr>
              <a:t>تست، پس از 4 ساعت انکوباسیون، لوله ها را یک شبانه روز در درجه حرارت اطاق قرار داده و سپس نتیجه را بررسی می نماییم.</a:t>
            </a:r>
            <a:endParaRPr lang="en-US" dirty="0" smtClean="0">
              <a:solidFill>
                <a:schemeClr val="accent6"/>
              </a:solidFill>
              <a:cs typeface="2  Nazanin" pitchFamily="2" charset="-78"/>
            </a:endParaRPr>
          </a:p>
          <a:p>
            <a:pPr>
              <a:lnSpc>
                <a:spcPct val="150000"/>
              </a:lnSpc>
              <a:defRPr/>
            </a:pPr>
            <a:endParaRPr lang="en-US" dirty="0">
              <a:cs typeface="2  Nazanin" pitchFamily="2" charset="-78"/>
            </a:endParaRPr>
          </a:p>
        </p:txBody>
      </p:sp>
      <p:pic>
        <p:nvPicPr>
          <p:cNvPr id="24579" name="Picture 4" descr="C:\Users\PITA Corporation\Desktop\download.jpg"/>
          <p:cNvPicPr>
            <a:picLocks noChangeAspect="1" noChangeArrowheads="1"/>
          </p:cNvPicPr>
          <p:nvPr/>
        </p:nvPicPr>
        <p:blipFill>
          <a:blip r:embed="rId2"/>
          <a:srcRect/>
          <a:stretch>
            <a:fillRect/>
          </a:stretch>
        </p:blipFill>
        <p:spPr bwMode="auto">
          <a:xfrm>
            <a:off x="2286000" y="3657600"/>
            <a:ext cx="4038600" cy="205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bodyPr>
          <a:lstStyle/>
          <a:p>
            <a:pPr rtl="1" eaLnBrk="1" fontAlgn="auto" hangingPunct="1">
              <a:spcAft>
                <a:spcPts val="0"/>
              </a:spcAft>
              <a:defRPr/>
            </a:pPr>
            <a:r>
              <a:rPr lang="fa-IR" sz="3600" dirty="0" smtClean="0">
                <a:solidFill>
                  <a:srgbClr val="FFFF00"/>
                </a:solidFill>
              </a:rPr>
              <a:t>تست </a:t>
            </a:r>
            <a:r>
              <a:rPr lang="en-US" sz="3600" dirty="0" err="1" smtClean="0">
                <a:solidFill>
                  <a:srgbClr val="FFFF00"/>
                </a:solidFill>
              </a:rPr>
              <a:t>DNase</a:t>
            </a:r>
            <a:endParaRPr lang="fa-IR" sz="3600" dirty="0">
              <a:solidFill>
                <a:srgbClr val="FFFF00"/>
              </a:solidFill>
            </a:endParaRPr>
          </a:p>
        </p:txBody>
      </p:sp>
      <p:sp>
        <p:nvSpPr>
          <p:cNvPr id="3" name="Content Placeholder 2"/>
          <p:cNvSpPr>
            <a:spLocks noGrp="1"/>
          </p:cNvSpPr>
          <p:nvPr>
            <p:ph idx="1"/>
          </p:nvPr>
        </p:nvSpPr>
        <p:spPr>
          <a:xfrm>
            <a:off x="0" y="1295400"/>
            <a:ext cx="8686800" cy="4830763"/>
          </a:xfrm>
        </p:spPr>
        <p:txBody>
          <a:bodyPr rtlCol="0">
            <a:normAutofit fontScale="92500" lnSpcReduction="20000"/>
          </a:bodyPr>
          <a:lstStyle/>
          <a:p>
            <a:pPr algn="r" rtl="1" eaLnBrk="1" fontAlgn="auto" hangingPunct="1">
              <a:lnSpc>
                <a:spcPct val="150000"/>
              </a:lnSpc>
              <a:spcAft>
                <a:spcPts val="0"/>
              </a:spcAft>
              <a:defRPr/>
            </a:pPr>
            <a:r>
              <a:rPr lang="fa-IR" sz="3000" dirty="0" smtClean="0">
                <a:cs typeface="2  Nazanin" pitchFamily="2" charset="-78"/>
              </a:rPr>
              <a:t>وجود آنزیم </a:t>
            </a:r>
            <a:r>
              <a:rPr lang="en-US" sz="3000" dirty="0" err="1" smtClean="0">
                <a:cs typeface="2  Nazanin" pitchFamily="2" charset="-78"/>
              </a:rPr>
              <a:t>Dnase</a:t>
            </a:r>
            <a:r>
              <a:rPr lang="fa-IR" sz="3000" dirty="0" smtClean="0">
                <a:cs typeface="2  Nazanin" pitchFamily="2" charset="-78"/>
              </a:rPr>
              <a:t> ( داکسی ریبو نوکلئاز) </a:t>
            </a:r>
          </a:p>
          <a:p>
            <a:pPr algn="r" rtl="1" eaLnBrk="1" fontAlgn="auto" hangingPunct="1">
              <a:lnSpc>
                <a:spcPct val="150000"/>
              </a:lnSpc>
              <a:spcAft>
                <a:spcPts val="0"/>
              </a:spcAft>
              <a:defRPr/>
            </a:pPr>
            <a:r>
              <a:rPr lang="fa-IR" sz="3000" dirty="0" smtClean="0">
                <a:cs typeface="2  Nazanin" pitchFamily="2" charset="-78"/>
              </a:rPr>
              <a:t>تنها استافیلوکوک </a:t>
            </a:r>
            <a:r>
              <a:rPr lang="en-US" sz="3000" dirty="0" err="1" smtClean="0">
                <a:cs typeface="2  Nazanin" pitchFamily="2" charset="-78"/>
              </a:rPr>
              <a:t>DNase</a:t>
            </a:r>
            <a:r>
              <a:rPr lang="fa-IR" sz="3000" dirty="0" smtClean="0">
                <a:cs typeface="2  Nazanin" pitchFamily="2" charset="-78"/>
              </a:rPr>
              <a:t> مثبت با منشاء انسانی، گونه اورئوس است و این تست تقریباً معادل کواگولاز می باشد. در این تست از محیط کشت </a:t>
            </a:r>
            <a:r>
              <a:rPr lang="en-US" sz="3000" dirty="0" err="1" smtClean="0">
                <a:cs typeface="2  Nazanin" pitchFamily="2" charset="-78"/>
              </a:rPr>
              <a:t>DNase</a:t>
            </a:r>
            <a:r>
              <a:rPr lang="fa-IR" sz="3000" dirty="0" smtClean="0">
                <a:cs typeface="2  Nazanin" pitchFamily="2" charset="-78"/>
              </a:rPr>
              <a:t> آگار استفاده می شود.</a:t>
            </a:r>
          </a:p>
          <a:p>
            <a:pPr algn="r" rtl="1" eaLnBrk="1" fontAlgn="auto" hangingPunct="1">
              <a:lnSpc>
                <a:spcPct val="150000"/>
              </a:lnSpc>
              <a:spcAft>
                <a:spcPts val="0"/>
              </a:spcAft>
              <a:defRPr/>
            </a:pPr>
            <a:r>
              <a:rPr lang="fa-IR" sz="3000" dirty="0" smtClean="0">
                <a:cs typeface="2  Nazanin" pitchFamily="2" charset="-78"/>
              </a:rPr>
              <a:t> باکتری را به صورت خطی روی محیط کشت داده و 24 ساعت در </a:t>
            </a:r>
            <a:r>
              <a:rPr lang="en-US" sz="3000" dirty="0" smtClean="0">
                <a:cs typeface="2  Nazanin" pitchFamily="2" charset="-78"/>
              </a:rPr>
              <a:t>C </a:t>
            </a:r>
            <a:r>
              <a:rPr lang="fa-IR" sz="3000" dirty="0" smtClean="0">
                <a:cs typeface="2  Nazanin" pitchFamily="2" charset="-78"/>
              </a:rPr>
              <a:t> 37   انکوبه نمایید. برای تشخیص نتیجه کشت روی پلیت، اسید کلریدریک بریزید. در صورت تجزیه اسید نوکلئیک (</a:t>
            </a:r>
            <a:r>
              <a:rPr lang="en-US" sz="3000" dirty="0" err="1" smtClean="0">
                <a:cs typeface="2  Nazanin" pitchFamily="2" charset="-78"/>
              </a:rPr>
              <a:t>DNase</a:t>
            </a:r>
            <a:r>
              <a:rPr lang="fa-IR" sz="3000" dirty="0" smtClean="0">
                <a:cs typeface="2  Nazanin" pitchFamily="2" charset="-78"/>
              </a:rPr>
              <a:t>) در اطراف خط کشت، هاله شفافی دیده می شود.</a:t>
            </a:r>
            <a:endParaRPr lang="en-US" sz="3000" dirty="0" smtClean="0">
              <a:cs typeface="2  Nazanin" pitchFamily="2" charset="-78"/>
            </a:endParaRPr>
          </a:p>
          <a:p>
            <a:pPr algn="r" rtl="1" eaLnBrk="1" fontAlgn="auto" hangingPunct="1">
              <a:spcAft>
                <a:spcPts val="0"/>
              </a:spcAft>
              <a:defRPr/>
            </a:pPr>
            <a:endParaRPr lang="fa-IR" dirty="0">
              <a:cs typeface="2  Nazanin"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Content Placeholder 3" descr="http://classconnection.s3.amazonaws.com/395/flashcards/737395/jpg/dnase_test1322931786489.jpg"/>
          <p:cNvPicPr>
            <a:picLocks noGrp="1"/>
          </p:cNvPicPr>
          <p:nvPr>
            <p:ph idx="1"/>
          </p:nvPr>
        </p:nvPicPr>
        <p:blipFill>
          <a:blip r:embed="rId3"/>
          <a:srcRect/>
          <a:stretch>
            <a:fillRect/>
          </a:stretch>
        </p:blipFill>
        <p:spPr>
          <a:xfrm>
            <a:off x="2133600" y="1143000"/>
            <a:ext cx="4057650" cy="3810000"/>
          </a:xfrm>
        </p:spPr>
      </p:pic>
      <p:sp>
        <p:nvSpPr>
          <p:cNvPr id="26627" name="TextBox 2"/>
          <p:cNvSpPr txBox="1">
            <a:spLocks noChangeArrowheads="1"/>
          </p:cNvSpPr>
          <p:nvPr/>
        </p:nvSpPr>
        <p:spPr bwMode="auto">
          <a:xfrm>
            <a:off x="5410200" y="2895600"/>
            <a:ext cx="425450" cy="584200"/>
          </a:xfrm>
          <a:prstGeom prst="rect">
            <a:avLst/>
          </a:prstGeom>
          <a:noFill/>
          <a:ln w="9525">
            <a:noFill/>
            <a:miter lim="800000"/>
            <a:headEnd/>
            <a:tailEnd/>
          </a:ln>
        </p:spPr>
        <p:txBody>
          <a:bodyPr wrap="none">
            <a:spAutoFit/>
          </a:bodyPr>
          <a:lstStyle/>
          <a:p>
            <a:r>
              <a:rPr lang="fa-IR" sz="3200" b="1"/>
              <a:t>+</a:t>
            </a:r>
            <a:endParaRPr lang="en-US" sz="3200" b="1"/>
          </a:p>
        </p:txBody>
      </p:sp>
      <p:sp>
        <p:nvSpPr>
          <p:cNvPr id="26628" name="TextBox 4"/>
          <p:cNvSpPr txBox="1">
            <a:spLocks noChangeArrowheads="1"/>
          </p:cNvSpPr>
          <p:nvPr/>
        </p:nvSpPr>
        <p:spPr bwMode="auto">
          <a:xfrm>
            <a:off x="2971800" y="3124200"/>
            <a:ext cx="338138" cy="646113"/>
          </a:xfrm>
          <a:prstGeom prst="rect">
            <a:avLst/>
          </a:prstGeom>
          <a:noFill/>
          <a:ln w="9525">
            <a:noFill/>
            <a:miter lim="800000"/>
            <a:headEnd/>
            <a:tailEnd/>
          </a:ln>
        </p:spPr>
        <p:txBody>
          <a:bodyPr wrap="none">
            <a:spAutoFit/>
          </a:bodyPr>
          <a:lstStyle/>
          <a:p>
            <a:r>
              <a:rPr lang="fa-IR" sz="3600" b="1"/>
              <a:t>-</a:t>
            </a:r>
            <a:endParaRPr lang="en-US" sz="3600" b="1"/>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bodyPr>
          <a:lstStyle/>
          <a:p>
            <a:pPr eaLnBrk="1" fontAlgn="auto" hangingPunct="1">
              <a:spcAft>
                <a:spcPts val="0"/>
              </a:spcAft>
              <a:defRPr/>
            </a:pPr>
            <a:r>
              <a:rPr lang="fa-IR"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حساسیت به نووبیوسین</a:t>
            </a:r>
            <a:endParaRPr lang="fa-IR"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3" name="Content Placeholder 2"/>
          <p:cNvSpPr>
            <a:spLocks noGrp="1"/>
          </p:cNvSpPr>
          <p:nvPr>
            <p:ph idx="1"/>
          </p:nvPr>
        </p:nvSpPr>
        <p:spPr>
          <a:xfrm>
            <a:off x="457200" y="1600200"/>
            <a:ext cx="8229600" cy="4876800"/>
          </a:xfrm>
        </p:spPr>
        <p:txBody>
          <a:bodyPr rtlCol="0">
            <a:normAutofit/>
          </a:bodyPr>
          <a:lstStyle/>
          <a:p>
            <a:pPr algn="r" rtl="1" eaLnBrk="1" fontAlgn="auto" hangingPunct="1">
              <a:lnSpc>
                <a:spcPct val="150000"/>
              </a:lnSpc>
              <a:spcAft>
                <a:spcPts val="0"/>
              </a:spcAft>
              <a:defRPr/>
            </a:pPr>
            <a:r>
              <a:rPr lang="fa-IR" sz="3000" dirty="0" smtClean="0">
                <a:cs typeface="2  Nazanin" pitchFamily="2" charset="-78"/>
              </a:rPr>
              <a:t>این تست برای افتراق گونه</a:t>
            </a:r>
            <a:r>
              <a:rPr lang="fa-IR" sz="3000" dirty="0" smtClean="0">
                <a:solidFill>
                  <a:srgbClr val="FFFF00"/>
                </a:solidFill>
                <a:cs typeface="2  Nazanin" pitchFamily="2" charset="-78"/>
              </a:rPr>
              <a:t> ساپروفیتیکوس </a:t>
            </a:r>
            <a:r>
              <a:rPr lang="fa-IR" sz="3000" dirty="0" smtClean="0">
                <a:cs typeface="2  Nazanin" pitchFamily="2" charset="-78"/>
              </a:rPr>
              <a:t>از سایر استافیلوکوکهای کواگولاز منفی (نظیر اپیدرمیدیس) انجام می گیرد. این گونه به </a:t>
            </a:r>
            <a:r>
              <a:rPr lang="fa-IR" sz="3000" dirty="0" smtClean="0">
                <a:solidFill>
                  <a:srgbClr val="FFFF00"/>
                </a:solidFill>
                <a:cs typeface="2  Nazanin" pitchFamily="2" charset="-78"/>
              </a:rPr>
              <a:t>نووبیوسین</a:t>
            </a:r>
            <a:r>
              <a:rPr lang="fa-IR" sz="3000" dirty="0" smtClean="0">
                <a:cs typeface="2  Nazanin" pitchFamily="2" charset="-78"/>
              </a:rPr>
              <a:t> مقاوم بوده ولی بقیه به آن حساسند.</a:t>
            </a:r>
            <a:endParaRPr lang="en-US" sz="3000" dirty="0" smtClean="0">
              <a:cs typeface="2  Nazanin" pitchFamily="2" charset="-78"/>
            </a:endParaRPr>
          </a:p>
          <a:p>
            <a:pPr algn="r" rtl="1" eaLnBrk="1" fontAlgn="auto" hangingPunct="1">
              <a:lnSpc>
                <a:spcPct val="150000"/>
              </a:lnSpc>
              <a:spcAft>
                <a:spcPts val="0"/>
              </a:spcAft>
              <a:defRPr/>
            </a:pPr>
            <a:r>
              <a:rPr lang="fa-IR" sz="3000" dirty="0" smtClean="0">
                <a:cs typeface="2  Nazanin" pitchFamily="2" charset="-78"/>
              </a:rPr>
              <a:t>هاله عدم رشد در اطراف دیسک نووبیوسین به این صورت تفسیر می شود:</a:t>
            </a:r>
            <a:endParaRPr lang="en-US" sz="3000" dirty="0" smtClean="0">
              <a:cs typeface="2  Nazanin" pitchFamily="2" charset="-78"/>
            </a:endParaRPr>
          </a:p>
          <a:p>
            <a:pPr algn="r" rtl="1" eaLnBrk="1" fontAlgn="auto" hangingPunct="1">
              <a:lnSpc>
                <a:spcPct val="150000"/>
              </a:lnSpc>
              <a:spcAft>
                <a:spcPts val="0"/>
              </a:spcAft>
              <a:defRPr/>
            </a:pPr>
            <a:r>
              <a:rPr lang="fa-IR" sz="3000" dirty="0" smtClean="0">
                <a:cs typeface="2  Nazanin" pitchFamily="2" charset="-78"/>
              </a:rPr>
              <a:t> کمتر از </a:t>
            </a:r>
            <a:r>
              <a:rPr lang="en-US" sz="3000" dirty="0" smtClean="0">
                <a:cs typeface="2  Nazanin" pitchFamily="2" charset="-78"/>
              </a:rPr>
              <a:t>mm</a:t>
            </a:r>
            <a:r>
              <a:rPr lang="fa-IR" sz="3000" dirty="0" smtClean="0">
                <a:cs typeface="2  Nazanin" pitchFamily="2" charset="-78"/>
              </a:rPr>
              <a:t>16 </a:t>
            </a:r>
            <a:r>
              <a:rPr lang="en-US" sz="3000" dirty="0" smtClean="0">
                <a:cs typeface="2  Nazanin" pitchFamily="2" charset="-78"/>
              </a:rPr>
              <a:t>=</a:t>
            </a:r>
            <a:r>
              <a:rPr lang="fa-IR" sz="3000" dirty="0" smtClean="0">
                <a:cs typeface="2  Nazanin" pitchFamily="2" charset="-78"/>
              </a:rPr>
              <a:t> مقاوم	             ساپروفیتیکوس</a:t>
            </a:r>
            <a:endParaRPr lang="en-US" sz="3000" dirty="0" smtClean="0">
              <a:cs typeface="2  Nazanin" pitchFamily="2" charset="-78"/>
            </a:endParaRPr>
          </a:p>
          <a:p>
            <a:pPr algn="r" rtl="1" eaLnBrk="1" fontAlgn="auto" hangingPunct="1">
              <a:lnSpc>
                <a:spcPct val="150000"/>
              </a:lnSpc>
              <a:spcAft>
                <a:spcPts val="0"/>
              </a:spcAft>
              <a:defRPr/>
            </a:pPr>
            <a:r>
              <a:rPr lang="fa-IR" sz="3000" dirty="0" smtClean="0">
                <a:cs typeface="2  Nazanin" pitchFamily="2" charset="-78"/>
              </a:rPr>
              <a:t>  بیشتر از </a:t>
            </a:r>
            <a:r>
              <a:rPr lang="en-US" sz="3000" dirty="0" smtClean="0">
                <a:cs typeface="2  Nazanin" pitchFamily="2" charset="-78"/>
              </a:rPr>
              <a:t>mm</a:t>
            </a:r>
            <a:r>
              <a:rPr lang="fa-IR" sz="3000" dirty="0" smtClean="0">
                <a:cs typeface="2  Nazanin" pitchFamily="2" charset="-78"/>
              </a:rPr>
              <a:t>16 </a:t>
            </a:r>
            <a:r>
              <a:rPr lang="en-US" sz="3000" dirty="0" smtClean="0">
                <a:cs typeface="2  Nazanin" pitchFamily="2" charset="-78"/>
              </a:rPr>
              <a:t>=</a:t>
            </a:r>
            <a:r>
              <a:rPr lang="fa-IR" sz="3000" dirty="0" smtClean="0">
                <a:cs typeface="2  Nazanin" pitchFamily="2" charset="-78"/>
              </a:rPr>
              <a:t> حساس	             سایر</a:t>
            </a:r>
            <a:endParaRPr lang="en-US" sz="3000" dirty="0" smtClean="0">
              <a:cs typeface="2  Nazanin" pitchFamily="2" charset="-78"/>
            </a:endParaRPr>
          </a:p>
          <a:p>
            <a:pPr algn="ctr" rtl="1" eaLnBrk="1" fontAlgn="auto" hangingPunct="1">
              <a:spcAft>
                <a:spcPts val="0"/>
              </a:spcAft>
              <a:defRPr/>
            </a:pPr>
            <a:endParaRPr lang="fa-IR" dirty="0">
              <a:cs typeface="2  Nazanin" pitchFamily="2" charset="-78"/>
            </a:endParaRPr>
          </a:p>
        </p:txBody>
      </p:sp>
      <p:cxnSp>
        <p:nvCxnSpPr>
          <p:cNvPr id="4" name="Straight Arrow Connector 3"/>
          <p:cNvCxnSpPr/>
          <p:nvPr/>
        </p:nvCxnSpPr>
        <p:spPr>
          <a:xfrm rot="10800000">
            <a:off x="3886200" y="5410200"/>
            <a:ext cx="1295400" cy="1588"/>
          </a:xfrm>
          <a:prstGeom prst="straightConnector1">
            <a:avLst/>
          </a:prstGeom>
          <a:ln w="41275">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10800000">
            <a:off x="2971800" y="6172200"/>
            <a:ext cx="1676400" cy="1588"/>
          </a:xfrm>
          <a:prstGeom prst="straightConnector1">
            <a:avLst/>
          </a:prstGeom>
          <a:ln w="41275">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D:\livani\class\slide\novobiocin-sens.jpg"/>
          <p:cNvPicPr>
            <a:picLocks noGrp="1" noChangeAspect="1" noChangeArrowheads="1"/>
          </p:cNvPicPr>
          <p:nvPr>
            <p:ph idx="1"/>
          </p:nvPr>
        </p:nvPicPr>
        <p:blipFill>
          <a:blip r:embed="rId3"/>
          <a:srcRect/>
          <a:stretch>
            <a:fillRect/>
          </a:stretch>
        </p:blipFill>
        <p:spPr>
          <a:xfrm>
            <a:off x="1828800" y="685800"/>
            <a:ext cx="5064125" cy="5686425"/>
          </a:xfr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xtLst/>
        </p:spPr>
        <p:txBody>
          <a:bodyPr rtlCol="0">
            <a:normAutofit/>
          </a:bodyPr>
          <a:lstStyle/>
          <a:p>
            <a:pPr rtl="1" eaLnBrk="1" fontAlgn="auto" hangingPunct="1">
              <a:spcAft>
                <a:spcPts val="0"/>
              </a:spcAft>
              <a:defRPr/>
            </a:pPr>
            <a:r>
              <a:rPr lang="fa-IR"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حساسیت به پلی میکسین </a:t>
            </a:r>
            <a:r>
              <a:rPr lang="en-US"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B</a:t>
            </a:r>
            <a:endParaRPr lang="fa-IR"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29699" name="Content Placeholder 2"/>
          <p:cNvSpPr>
            <a:spLocks noGrp="1"/>
          </p:cNvSpPr>
          <p:nvPr>
            <p:ph idx="1"/>
          </p:nvPr>
        </p:nvSpPr>
        <p:spPr>
          <a:xfrm>
            <a:off x="457200" y="1600200"/>
            <a:ext cx="8229600" cy="4876800"/>
          </a:xfrm>
        </p:spPr>
        <p:txBody>
          <a:bodyPr/>
          <a:lstStyle/>
          <a:p>
            <a:pPr algn="r" rtl="1" eaLnBrk="1" hangingPunct="1">
              <a:lnSpc>
                <a:spcPct val="150000"/>
              </a:lnSpc>
            </a:pPr>
            <a:r>
              <a:rPr lang="fa-IR" sz="3000" dirty="0" smtClean="0">
                <a:cs typeface="2  Nazanin" pitchFamily="2" charset="-78"/>
              </a:rPr>
              <a:t>این تست برای افتراق گونه </a:t>
            </a:r>
            <a:r>
              <a:rPr lang="fa-IR" sz="3000" dirty="0" smtClean="0">
                <a:solidFill>
                  <a:srgbClr val="FFFF00"/>
                </a:solidFill>
                <a:cs typeface="2  Nazanin" pitchFamily="2" charset="-78"/>
              </a:rPr>
              <a:t>استافیلوکوکوس اپیدرمیدیس </a:t>
            </a:r>
            <a:r>
              <a:rPr lang="fa-IR" sz="3000" dirty="0" smtClean="0">
                <a:cs typeface="2  Nazanin" pitchFamily="2" charset="-78"/>
              </a:rPr>
              <a:t>از سایر استافیلوکوکهای کواگولاز منفی انجام می گیرد. این گونه به پلی میکسین </a:t>
            </a:r>
            <a:r>
              <a:rPr lang="en-US" sz="3000" dirty="0" smtClean="0">
                <a:cs typeface="2  Nazanin" pitchFamily="2" charset="-78"/>
              </a:rPr>
              <a:t>B</a:t>
            </a:r>
            <a:r>
              <a:rPr lang="fa-IR" sz="3000" dirty="0" smtClean="0">
                <a:cs typeface="2  Nazanin" pitchFamily="2" charset="-78"/>
              </a:rPr>
              <a:t> مقاوم بوده ولی بقیه به آن حساسند.</a:t>
            </a:r>
            <a:endParaRPr lang="en-US" sz="3000" dirty="0" smtClean="0">
              <a:cs typeface="2  Nazanin" pitchFamily="2" charset="-78"/>
            </a:endParaRPr>
          </a:p>
          <a:p>
            <a:pPr algn="ctr" rtl="1" eaLnBrk="1" hangingPunct="1"/>
            <a:endParaRPr lang="fa-IR" dirty="0" smtClean="0">
              <a:cs typeface="2  Nazanin" pitchFamily="2" charset="-78"/>
            </a:endParaRPr>
          </a:p>
        </p:txBody>
      </p:sp>
      <p:pic>
        <p:nvPicPr>
          <p:cNvPr id="4" name="Picture 4" descr="C:\Users\PITA Corporation\Desktop\Muller_Hinton_agar_with_MRSA.jpg"/>
          <p:cNvPicPr>
            <a:picLocks noChangeAspect="1" noChangeArrowheads="1"/>
          </p:cNvPicPr>
          <p:nvPr/>
        </p:nvPicPr>
        <p:blipFill>
          <a:blip r:embed="rId3"/>
          <a:srcRect/>
          <a:stretch>
            <a:fillRect/>
          </a:stretch>
        </p:blipFill>
        <p:spPr bwMode="auto">
          <a:xfrm>
            <a:off x="762000" y="3611563"/>
            <a:ext cx="2971800" cy="2509837"/>
          </a:xfrm>
          <a:prstGeom prst="rect">
            <a:avLst/>
          </a:prstGeom>
          <a:ln>
            <a:noFill/>
          </a:ln>
          <a:effectLst>
            <a:outerShdw blurRad="292100" dist="139700" dir="2700000" algn="tl" rotWithShape="0">
              <a:srgbClr val="333333">
                <a:alpha val="65000"/>
              </a:srgbClr>
            </a:outerShdw>
          </a:effectLs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p:cNvPicPr>
            <a:picLocks noGrp="1" noChangeAspect="1" noChangeArrowheads="1"/>
          </p:cNvPicPr>
          <p:nvPr/>
        </p:nvPicPr>
        <p:blipFill>
          <a:blip r:embed="rId2"/>
          <a:srcRect/>
          <a:stretch>
            <a:fillRect/>
          </a:stretch>
        </p:blipFill>
        <p:spPr bwMode="auto">
          <a:xfrm>
            <a:off x="190500" y="1562100"/>
            <a:ext cx="8763000" cy="3733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284</TotalTime>
  <Words>991</Words>
  <Application>Microsoft Office PowerPoint</Application>
  <PresentationFormat>On-screen Show (4:3)</PresentationFormat>
  <Paragraphs>102</Paragraphs>
  <Slides>29</Slides>
  <Notes>19</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Apex</vt:lpstr>
      <vt:lpstr>PowerPoint Presentation</vt:lpstr>
      <vt:lpstr>استافیلوکوکها </vt:lpstr>
      <vt:lpstr>Micrococcaceaeخانواده </vt:lpstr>
      <vt:lpstr>PowerPoint Presentation</vt:lpstr>
      <vt:lpstr>PowerPoint Presentation</vt:lpstr>
      <vt:lpstr>PowerPoint Presentation</vt:lpstr>
      <vt:lpstr>تست کاتالاز</vt:lpstr>
      <vt:lpstr>Micrococcus از Staphyloccusافتراق </vt:lpstr>
      <vt:lpstr>PowerPoint Presentation</vt:lpstr>
      <vt:lpstr>PowerPoint Presentation</vt:lpstr>
      <vt:lpstr>حساسیت به دیسک باسیتراسین و فورازولیدون </vt:lpstr>
      <vt:lpstr>Staphyloccus</vt:lpstr>
      <vt:lpstr>تشخیص افتراقی 3 گونه مهم استافیلوکوکها </vt:lpstr>
      <vt:lpstr>مطالعه پیگمانهاي استافیلوکوکها</vt:lpstr>
      <vt:lpstr>PowerPoint Presentation</vt:lpstr>
      <vt:lpstr>محیط کشت مانیتول سالت آگار (MSA)</vt:lpstr>
      <vt:lpstr>PowerPoint Presentation</vt:lpstr>
      <vt:lpstr>کواگولاز</vt:lpstr>
      <vt:lpstr>کواگولاز</vt:lpstr>
      <vt:lpstr>روش کار کار </vt:lpstr>
      <vt:lpstr>PowerPoint Presentation</vt:lpstr>
      <vt:lpstr>روش کار </vt:lpstr>
      <vt:lpstr>PowerPoint Presentation</vt:lpstr>
      <vt:lpstr>تست DNase</vt:lpstr>
      <vt:lpstr>PowerPoint Presentation</vt:lpstr>
      <vt:lpstr>حساسیت به نووبیوسین</vt:lpstr>
      <vt:lpstr>PowerPoint Presentation</vt:lpstr>
      <vt:lpstr>حساسیت به پلی میکسین B</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Modern</dc:creator>
  <cp:lastModifiedBy>Windows User</cp:lastModifiedBy>
  <cp:revision>10</cp:revision>
  <dcterms:created xsi:type="dcterms:W3CDTF">2016-04-08T09:08:04Z</dcterms:created>
  <dcterms:modified xsi:type="dcterms:W3CDTF">2020-04-28T15:42:27Z</dcterms:modified>
</cp:coreProperties>
</file>