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5"/>
  </p:notesMasterIdLst>
  <p:sldIdLst>
    <p:sldId id="256" r:id="rId2"/>
    <p:sldId id="257" r:id="rId3"/>
    <p:sldId id="258" r:id="rId4"/>
    <p:sldId id="259" r:id="rId5"/>
    <p:sldId id="260" r:id="rId6"/>
    <p:sldId id="261" r:id="rId7"/>
    <p:sldId id="262" r:id="rId8"/>
    <p:sldId id="263" r:id="rId9"/>
    <p:sldId id="267" r:id="rId10"/>
    <p:sldId id="264" r:id="rId11"/>
    <p:sldId id="268" r:id="rId12"/>
    <p:sldId id="269" r:id="rId13"/>
    <p:sldId id="270" r:id="rId14"/>
    <p:sldId id="274" r:id="rId15"/>
    <p:sldId id="271" r:id="rId16"/>
    <p:sldId id="272" r:id="rId17"/>
    <p:sldId id="273" r:id="rId18"/>
    <p:sldId id="275" r:id="rId19"/>
    <p:sldId id="276" r:id="rId20"/>
    <p:sldId id="277" r:id="rId21"/>
    <p:sldId id="278" r:id="rId22"/>
    <p:sldId id="279" r:id="rId23"/>
    <p:sldId id="28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CA0B05-9ACD-47E2-A548-899554C49032}" type="datetimeFigureOut">
              <a:rPr lang="en-US" smtClean="0"/>
              <a:t>3/1/2020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6A6D54-D067-4F31-B4CB-2BAB106D0C2C}" type="slidenum">
              <a:rPr lang="en-US" smtClean="0"/>
              <a:t>‹#›</a:t>
            </a:fld>
            <a:endParaRPr lang="en-US"/>
          </a:p>
        </p:txBody>
      </p:sp>
    </p:spTree>
    <p:extLst>
      <p:ext uri="{BB962C8B-B14F-4D97-AF65-F5344CB8AC3E}">
        <p14:creationId xmlns:p14="http://schemas.microsoft.com/office/powerpoint/2010/main" val="2639993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6A6D54-D067-4F31-B4CB-2BAB106D0C2C}" type="slidenum">
              <a:rPr lang="en-US" smtClean="0"/>
              <a:t>1</a:t>
            </a:fld>
            <a:endParaRPr lang="en-US"/>
          </a:p>
        </p:txBody>
      </p:sp>
    </p:spTree>
    <p:extLst>
      <p:ext uri="{BB962C8B-B14F-4D97-AF65-F5344CB8AC3E}">
        <p14:creationId xmlns:p14="http://schemas.microsoft.com/office/powerpoint/2010/main" val="2662265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6A6D54-D067-4F31-B4CB-2BAB106D0C2C}" type="slidenum">
              <a:rPr lang="en-US" smtClean="0"/>
              <a:t>2</a:t>
            </a:fld>
            <a:endParaRPr lang="en-US"/>
          </a:p>
        </p:txBody>
      </p:sp>
    </p:spTree>
    <p:extLst>
      <p:ext uri="{BB962C8B-B14F-4D97-AF65-F5344CB8AC3E}">
        <p14:creationId xmlns:p14="http://schemas.microsoft.com/office/powerpoint/2010/main" val="1909277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F6AD54B-2E6D-4E0F-930C-0658E60D9875}" type="datetimeFigureOut">
              <a:rPr lang="en-US" smtClean="0"/>
              <a:t>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7A16B9-4822-43E0-968C-D01B86361CE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6AD54B-2E6D-4E0F-930C-0658E60D9875}" type="datetimeFigureOut">
              <a:rPr lang="en-US" smtClean="0"/>
              <a:t>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7A16B9-4822-43E0-968C-D01B86361CEC}"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6AD54B-2E6D-4E0F-930C-0658E60D9875}" type="datetimeFigureOut">
              <a:rPr lang="en-US" smtClean="0"/>
              <a:t>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7A16B9-4822-43E0-968C-D01B86361CE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0F6AD54B-2E6D-4E0F-930C-0658E60D9875}" type="datetimeFigureOut">
              <a:rPr lang="en-US" smtClean="0"/>
              <a:t>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7A16B9-4822-43E0-968C-D01B86361CEC}"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6AD54B-2E6D-4E0F-930C-0658E60D9875}" type="datetimeFigureOut">
              <a:rPr lang="en-US" smtClean="0"/>
              <a:t>3/1/2020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37A16B9-4822-43E0-968C-D01B86361CE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F6AD54B-2E6D-4E0F-930C-0658E60D9875}" type="datetimeFigureOut">
              <a:rPr lang="en-US" smtClean="0"/>
              <a:t>3/1/2020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37A16B9-4822-43E0-968C-D01B86361CE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0F6AD54B-2E6D-4E0F-930C-0658E60D9875}" type="datetimeFigureOut">
              <a:rPr lang="en-US" smtClean="0"/>
              <a:t>3/1/2020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37A16B9-4822-43E0-968C-D01B86361CE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0F6AD54B-2E6D-4E0F-930C-0658E60D9875}" type="datetimeFigureOut">
              <a:rPr lang="en-US" smtClean="0"/>
              <a:t>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7A16B9-4822-43E0-968C-D01B86361CEC}"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6AD54B-2E6D-4E0F-930C-0658E60D9875}" type="datetimeFigureOut">
              <a:rPr lang="en-US" smtClean="0"/>
              <a:t>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7A16B9-4822-43E0-968C-D01B86361CEC}"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6AD54B-2E6D-4E0F-930C-0658E60D9875}" type="datetimeFigureOut">
              <a:rPr lang="en-US" smtClean="0"/>
              <a:t>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7A16B9-4822-43E0-968C-D01B86361CE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F6AD54B-2E6D-4E0F-930C-0658E60D9875}" type="datetimeFigureOut">
              <a:rPr lang="en-US" smtClean="0"/>
              <a:t>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7A16B9-4822-43E0-968C-D01B86361CEC}"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0F6AD54B-2E6D-4E0F-930C-0658E60D9875}" type="datetimeFigureOut">
              <a:rPr lang="en-US" smtClean="0"/>
              <a:t>3/1/2020</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37A16B9-4822-43E0-968C-D01B86361CEC}"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1576;&#1575;&#1740;&#1583;&#1607;&#1575;%20&#1606;&#1576;&#1575;&#1740;&#1583;&#1607;&#1575;.pdf"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404664"/>
            <a:ext cx="7488832" cy="4752527"/>
          </a:xfrm>
        </p:spPr>
        <p:txBody>
          <a:bodyPr>
            <a:normAutofit/>
          </a:bodyPr>
          <a:lstStyle/>
          <a:p>
            <a:pPr rtl="1"/>
            <a:r>
              <a:rPr lang="fa-IR" sz="6600" b="1" i="1" dirty="0" smtClean="0">
                <a:solidFill>
                  <a:schemeClr val="tx2">
                    <a:lumMod val="50000"/>
                  </a:schemeClr>
                </a:solidFill>
                <a:cs typeface="B Koodak" pitchFamily="2" charset="-78"/>
              </a:rPr>
              <a:t/>
            </a:r>
            <a:br>
              <a:rPr lang="fa-IR" sz="6600" b="1" i="1" dirty="0" smtClean="0">
                <a:solidFill>
                  <a:schemeClr val="tx2">
                    <a:lumMod val="50000"/>
                  </a:schemeClr>
                </a:solidFill>
                <a:cs typeface="B Koodak" pitchFamily="2" charset="-78"/>
              </a:rPr>
            </a:br>
            <a:endParaRPr lang="en-US" sz="6600" b="1" i="1" dirty="0">
              <a:solidFill>
                <a:schemeClr val="tx2">
                  <a:lumMod val="50000"/>
                </a:schemeClr>
              </a:solidFill>
              <a:cs typeface="B Koodak"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3648" y="1484784"/>
            <a:ext cx="6800850" cy="2809875"/>
          </a:xfrm>
          <a:prstGeom prst="rect">
            <a:avLst/>
          </a:prstGeom>
        </p:spPr>
      </p:pic>
    </p:spTree>
    <p:extLst>
      <p:ext uri="{BB962C8B-B14F-4D97-AF65-F5344CB8AC3E}">
        <p14:creationId xmlns:p14="http://schemas.microsoft.com/office/powerpoint/2010/main" val="39761835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924944"/>
            <a:ext cx="8229600" cy="3201219"/>
          </a:xfrm>
        </p:spPr>
        <p:txBody>
          <a:bodyPr>
            <a:normAutofit/>
          </a:bodyPr>
          <a:lstStyle/>
          <a:p>
            <a:pPr algn="r" rtl="1"/>
            <a:r>
              <a:rPr lang="fa-IR" sz="3600" dirty="0" smtClean="0">
                <a:cs typeface="B Koodak" pitchFamily="2" charset="-78"/>
              </a:rPr>
              <a:t>کشف گلوگاهها وراه اصلاح گرفتگیهای مسیر </a:t>
            </a:r>
            <a:r>
              <a:rPr lang="fa-IR" sz="3600" dirty="0" smtClean="0">
                <a:solidFill>
                  <a:srgbClr val="FF0000"/>
                </a:solidFill>
                <a:cs typeface="B Koodak" pitchFamily="2" charset="-78"/>
              </a:rPr>
              <a:t>قلب</a:t>
            </a:r>
            <a:r>
              <a:rPr lang="fa-IR" sz="3600" dirty="0" smtClean="0">
                <a:cs typeface="B Koodak" pitchFamily="2" charset="-78"/>
              </a:rPr>
              <a:t> ارزشیابی کیفی - توصیفی(بازخورد) از طریق نظر سنجی از یاران آموزشی در سراسر کشور</a:t>
            </a:r>
          </a:p>
          <a:p>
            <a:pPr algn="r" rtl="1"/>
            <a:endParaRPr lang="en-US" sz="3600" dirty="0">
              <a:cs typeface="B Koodak" pitchFamily="2" charset="-78"/>
            </a:endParaRPr>
          </a:p>
        </p:txBody>
      </p:sp>
      <p:sp>
        <p:nvSpPr>
          <p:cNvPr id="2" name="Title 1"/>
          <p:cNvSpPr>
            <a:spLocks noGrp="1"/>
          </p:cNvSpPr>
          <p:nvPr>
            <p:ph type="title"/>
          </p:nvPr>
        </p:nvSpPr>
        <p:spPr>
          <a:xfrm>
            <a:off x="457200" y="274638"/>
            <a:ext cx="8229600" cy="2434282"/>
          </a:xfrm>
        </p:spPr>
        <p:txBody>
          <a:bodyPr>
            <a:normAutofit/>
          </a:bodyPr>
          <a:lstStyle/>
          <a:p>
            <a:pPr rtl="1"/>
            <a:r>
              <a:rPr lang="fa-IR" dirty="0" smtClean="0">
                <a:solidFill>
                  <a:schemeClr val="tx1">
                    <a:lumMod val="95000"/>
                    <a:lumOff val="5000"/>
                  </a:schemeClr>
                </a:solidFill>
                <a:cs typeface="B Koodak" pitchFamily="2" charset="-78"/>
              </a:rPr>
              <a:t>آسان سازی ارزشیابی کیفی - توصیفی</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4941168"/>
            <a:ext cx="2619375" cy="1743075"/>
          </a:xfrm>
          <a:prstGeom prst="rect">
            <a:avLst/>
          </a:prstGeom>
        </p:spPr>
      </p:pic>
    </p:spTree>
    <p:extLst>
      <p:ext uri="{BB962C8B-B14F-4D97-AF65-F5344CB8AC3E}">
        <p14:creationId xmlns:p14="http://schemas.microsoft.com/office/powerpoint/2010/main" val="13361288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r" rtl="1"/>
            <a:r>
              <a:rPr lang="fa-IR" sz="2800" dirty="0" smtClean="0">
                <a:cs typeface="B Koodak" pitchFamily="2" charset="-78"/>
              </a:rPr>
              <a:t>اکثر همکاران فکر می کنند که </a:t>
            </a:r>
            <a:r>
              <a:rPr lang="fa-IR" sz="2800" dirty="0" smtClean="0">
                <a:solidFill>
                  <a:srgbClr val="FF0000"/>
                </a:solidFill>
                <a:cs typeface="B Koodak" pitchFamily="2" charset="-78"/>
              </a:rPr>
              <a:t>تمام</a:t>
            </a:r>
            <a:r>
              <a:rPr lang="fa-IR" sz="2800" dirty="0" smtClean="0">
                <a:cs typeface="B Koodak" pitchFamily="2" charset="-78"/>
              </a:rPr>
              <a:t> برگه های کتاب نگارش فارسی، کل برگ برگ کتاب ریاضی، کل برگه ها( اوراق امتحانی، پروژه ها، تکالیف چاپی، تحقیقات و...) بازخورد کتبی می خواهد!!! گلایه های همکاران از اینکه چقدر بنویسیم.؟ پس کی به آموزش برسیم؟</a:t>
            </a:r>
            <a:r>
              <a:rPr lang="fa-IR" sz="2800" dirty="0" smtClean="0">
                <a:solidFill>
                  <a:srgbClr val="FF0000"/>
                </a:solidFill>
                <a:cs typeface="B Koodak" pitchFamily="2" charset="-78"/>
              </a:rPr>
              <a:t>آرتروز گردن </a:t>
            </a:r>
            <a:r>
              <a:rPr lang="fa-IR" sz="2800" dirty="0" smtClean="0">
                <a:cs typeface="B Koodak" pitchFamily="2" charset="-78"/>
              </a:rPr>
              <a:t>گرفتیم؟ توصیفی فقط سند سازی و میرزا بنویسیه؟ و.... از این </a:t>
            </a:r>
            <a:r>
              <a:rPr lang="fa-IR" sz="2800" dirty="0" smtClean="0">
                <a:solidFill>
                  <a:srgbClr val="FF0000"/>
                </a:solidFill>
                <a:cs typeface="B Koodak" pitchFamily="2" charset="-78"/>
              </a:rPr>
              <a:t>گلوگاه و انحراف بزرگ </a:t>
            </a:r>
            <a:r>
              <a:rPr lang="fa-IR" sz="2800" dirty="0" smtClean="0">
                <a:cs typeface="B Koodak" pitchFamily="2" charset="-78"/>
              </a:rPr>
              <a:t>ناشی می شود که البته بنحوی به همکاران تحمیل شده است!!</a:t>
            </a:r>
            <a:endParaRPr lang="en-US" sz="28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اول:</a:t>
            </a:r>
            <a:endParaRPr lang="en-US" dirty="0">
              <a:solidFill>
                <a:schemeClr val="tx1">
                  <a:lumMod val="95000"/>
                  <a:lumOff val="5000"/>
                </a:schemeClr>
              </a:solidFill>
              <a:cs typeface="B Koodak" pitchFamily="2"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60647"/>
            <a:ext cx="3312368" cy="2333995"/>
          </a:xfrm>
          <a:prstGeom prst="rect">
            <a:avLst/>
          </a:prstGeom>
        </p:spPr>
      </p:pic>
    </p:spTree>
    <p:extLst>
      <p:ext uri="{BB962C8B-B14F-4D97-AF65-F5344CB8AC3E}">
        <p14:creationId xmlns:p14="http://schemas.microsoft.com/office/powerpoint/2010/main" val="11000971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1)">
                                      <p:cBhvr>
                                        <p:cTn id="14"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p:txBody>
          <a:bodyPr>
            <a:normAutofit fontScale="77500" lnSpcReduction="20000"/>
          </a:bodyPr>
          <a:lstStyle/>
          <a:p>
            <a:pPr algn="just" rtl="1"/>
            <a:r>
              <a:rPr lang="fa-IR" sz="3200" b="1" dirty="0" smtClean="0">
                <a:solidFill>
                  <a:srgbClr val="C00000"/>
                </a:solidFill>
                <a:cs typeface="B Koodak" pitchFamily="2" charset="-78"/>
              </a:rPr>
              <a:t>معلم وقتی از بازخوردهای کتبی استفاده می کند که:</a:t>
            </a:r>
          </a:p>
          <a:p>
            <a:pPr algn="just" rtl="1"/>
            <a:r>
              <a:rPr lang="fa-IR" sz="3200" b="1" dirty="0" smtClean="0">
                <a:cs typeface="B Koodak" pitchFamily="2" charset="-78"/>
              </a:rPr>
              <a:t>لازم است </a:t>
            </a:r>
            <a:r>
              <a:rPr lang="fa-IR" sz="3200" b="1" dirty="0" smtClean="0">
                <a:solidFill>
                  <a:srgbClr val="FF0000"/>
                </a:solidFill>
                <a:cs typeface="B Koodak" pitchFamily="2" charset="-78"/>
              </a:rPr>
              <a:t>اولیا در جریان عملکرد </a:t>
            </a:r>
            <a:r>
              <a:rPr lang="fa-IR" sz="3200" b="1" dirty="0" smtClean="0">
                <a:cs typeface="B Koodak" pitchFamily="2" charset="-78"/>
              </a:rPr>
              <a:t>دانش آموز قرار گیرند</a:t>
            </a:r>
          </a:p>
          <a:p>
            <a:pPr algn="just" rtl="1"/>
            <a:r>
              <a:rPr lang="fa-IR" sz="3200" b="1" dirty="0" smtClean="0">
                <a:cs typeface="B Koodak" pitchFamily="2" charset="-78"/>
              </a:rPr>
              <a:t>دانش آموزی </a:t>
            </a:r>
            <a:r>
              <a:rPr lang="fa-IR" sz="3200" b="1" dirty="0" smtClean="0">
                <a:solidFill>
                  <a:srgbClr val="FF0000"/>
                </a:solidFill>
                <a:cs typeface="B Koodak" pitchFamily="2" charset="-78"/>
              </a:rPr>
              <a:t>اشکال جدی و اساسی </a:t>
            </a:r>
            <a:r>
              <a:rPr lang="fa-IR" sz="3200" b="1" dirty="0" smtClean="0">
                <a:cs typeface="B Koodak" pitchFamily="2" charset="-78"/>
              </a:rPr>
              <a:t>در یک فعالیت دارد و معلم تشخیص می دهد</a:t>
            </a:r>
            <a:r>
              <a:rPr lang="fa-IR" sz="3200" b="1" dirty="0" smtClean="0">
                <a:solidFill>
                  <a:srgbClr val="FF0000"/>
                </a:solidFill>
                <a:cs typeface="B Koodak" pitchFamily="2" charset="-78"/>
              </a:rPr>
              <a:t> </a:t>
            </a:r>
            <a:r>
              <a:rPr lang="fa-IR" sz="3200" b="1" dirty="0" smtClean="0">
                <a:solidFill>
                  <a:srgbClr val="FF0000"/>
                </a:solidFill>
                <a:cs typeface="B Koodak" pitchFamily="2" charset="-78"/>
                <a:hlinkClick r:id="rId2" action="ppaction://hlinkfile"/>
              </a:rPr>
              <a:t>نوشتن</a:t>
            </a:r>
            <a:r>
              <a:rPr lang="fa-IR" sz="3200" b="1" dirty="0" smtClean="0">
                <a:solidFill>
                  <a:srgbClr val="FF0000"/>
                </a:solidFill>
                <a:cs typeface="B Koodak" pitchFamily="2" charset="-78"/>
              </a:rPr>
              <a:t> </a:t>
            </a:r>
            <a:r>
              <a:rPr lang="fa-IR" sz="3200" b="1" dirty="0" smtClean="0">
                <a:cs typeface="B Koodak" pitchFamily="2" charset="-78"/>
              </a:rPr>
              <a:t>بازخورد کتبی هم دانش آموز به تفکر و تأمل وادار می شود و هم تکلیف اولیا در کمک به دانش آموز روشن می شود.</a:t>
            </a:r>
          </a:p>
          <a:p>
            <a:pPr algn="just" rtl="1"/>
            <a:r>
              <a:rPr lang="fa-IR" sz="3200" b="1" dirty="0" smtClean="0">
                <a:cs typeface="B Koodak" pitchFamily="2" charset="-78"/>
              </a:rPr>
              <a:t>وقتی که نمونه فعالیت دانش آموز، </a:t>
            </a:r>
            <a:r>
              <a:rPr lang="fa-IR" sz="3200" b="1" dirty="0" smtClean="0">
                <a:solidFill>
                  <a:srgbClr val="FF0000"/>
                </a:solidFill>
                <a:cs typeface="B Koodak" pitchFamily="2" charset="-78"/>
              </a:rPr>
              <a:t>در پوشه کار، </a:t>
            </a:r>
            <a:r>
              <a:rPr lang="fa-IR" sz="3200" b="1" dirty="0" smtClean="0">
                <a:cs typeface="B Koodak" pitchFamily="2" charset="-78"/>
              </a:rPr>
              <a:t>قرار داده می شود.</a:t>
            </a:r>
          </a:p>
          <a:p>
            <a:pPr algn="just" rtl="1"/>
            <a:r>
              <a:rPr lang="fa-IR" sz="3200" b="1" dirty="0" smtClean="0">
                <a:solidFill>
                  <a:srgbClr val="FF0000"/>
                </a:solidFill>
                <a:cs typeface="B Koodak" pitchFamily="2" charset="-78"/>
              </a:rPr>
              <a:t>تلاش مهم یا برجسته ی </a:t>
            </a:r>
            <a:r>
              <a:rPr lang="fa-IR" sz="3200" b="1" dirty="0" smtClean="0">
                <a:cs typeface="B Koodak" pitchFamily="2" charset="-78"/>
              </a:rPr>
              <a:t>انجام شده در دانش آموز با مراجعه به آن و مرور بازخورد معلم، انگیزه، تلاش و موفقیت را در خود تقویت می نماید.</a:t>
            </a:r>
          </a:p>
        </p:txBody>
      </p:sp>
      <p:sp>
        <p:nvSpPr>
          <p:cNvPr id="2" name="Title 1"/>
          <p:cNvSpPr>
            <a:spLocks noGrp="1"/>
          </p:cNvSpPr>
          <p:nvPr>
            <p:ph type="title"/>
          </p:nvPr>
        </p:nvSpPr>
        <p:spPr>
          <a:xfrm>
            <a:off x="395536" y="404664"/>
            <a:ext cx="8229600" cy="1252728"/>
          </a:xfrm>
        </p:spPr>
        <p:txBody>
          <a:bodyPr>
            <a:normAutofit/>
          </a:bodyPr>
          <a:lstStyle/>
          <a:p>
            <a:r>
              <a:rPr lang="fa-IR" dirty="0" smtClean="0">
                <a:solidFill>
                  <a:schemeClr val="tx1">
                    <a:lumMod val="95000"/>
                    <a:lumOff val="5000"/>
                  </a:schemeClr>
                </a:solidFill>
                <a:cs typeface="B Koodak" pitchFamily="2" charset="-78"/>
              </a:rPr>
              <a:t>اصلاح گلوگاه اول: </a:t>
            </a:r>
            <a:endParaRPr lang="en-US" dirty="0">
              <a:solidFill>
                <a:schemeClr val="tx1">
                  <a:lumMod val="95000"/>
                  <a:lumOff val="5000"/>
                </a:schemeClr>
              </a:solidFill>
              <a:cs typeface="B Koodak"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78" y="242749"/>
            <a:ext cx="2857500" cy="1600200"/>
          </a:xfrm>
          <a:prstGeom prst="rect">
            <a:avLst/>
          </a:prstGeom>
        </p:spPr>
      </p:pic>
    </p:spTree>
    <p:extLst>
      <p:ext uri="{BB962C8B-B14F-4D97-AF65-F5344CB8AC3E}">
        <p14:creationId xmlns:p14="http://schemas.microsoft.com/office/powerpoint/2010/main" val="3839755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 calcmode="lin" valueType="num">
                                      <p:cBhvr>
                                        <p:cTn id="22"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4">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anim calcmode="lin" valueType="num">
                                      <p:cBhvr>
                                        <p:cTn id="30"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4">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4">
                                            <p:txEl>
                                              <p:pRg st="3" end="3"/>
                                            </p:txEl>
                                          </p:spTgt>
                                        </p:tgtEl>
                                        <p:attrNameLst>
                                          <p:attrName>style.visibility</p:attrName>
                                        </p:attrNameLst>
                                      </p:cBhvr>
                                      <p:to>
                                        <p:strVal val="visible"/>
                                      </p:to>
                                    </p:set>
                                    <p:anim calcmode="lin" valueType="num">
                                      <p:cBhvr>
                                        <p:cTn id="38"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4">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grpId="0" nodeType="clickEffect">
                                  <p:stCondLst>
                                    <p:cond delay="0"/>
                                  </p:stCondLst>
                                  <p:childTnLst>
                                    <p:set>
                                      <p:cBhvr>
                                        <p:cTn id="45" dur="1" fill="hold">
                                          <p:stCondLst>
                                            <p:cond delay="0"/>
                                          </p:stCondLst>
                                        </p:cTn>
                                        <p:tgtEl>
                                          <p:spTgt spid="4">
                                            <p:txEl>
                                              <p:pRg st="4" end="4"/>
                                            </p:txEl>
                                          </p:spTgt>
                                        </p:tgtEl>
                                        <p:attrNameLst>
                                          <p:attrName>style.visibility</p:attrName>
                                        </p:attrNameLst>
                                      </p:cBhvr>
                                      <p:to>
                                        <p:strVal val="visible"/>
                                      </p:to>
                                    </p:set>
                                    <p:anim calcmode="lin" valueType="num">
                                      <p:cBhvr>
                                        <p:cTn id="46" dur="1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47" dur="1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48" dur="1000" fill="hold"/>
                                        <p:tgtEl>
                                          <p:spTgt spid="4">
                                            <p:txEl>
                                              <p:pRg st="4" end="4"/>
                                            </p:txEl>
                                          </p:spTgt>
                                        </p:tgtEl>
                                        <p:attrNameLst>
                                          <p:attrName>style.rotation</p:attrName>
                                        </p:attrNameLst>
                                      </p:cBhvr>
                                      <p:tavLst>
                                        <p:tav tm="0">
                                          <p:val>
                                            <p:fltVal val="90"/>
                                          </p:val>
                                        </p:tav>
                                        <p:tav tm="100000">
                                          <p:val>
                                            <p:fltVal val="0"/>
                                          </p:val>
                                        </p:tav>
                                      </p:tavLst>
                                    </p:anim>
                                    <p:animEffect transition="in" filter="fade">
                                      <p:cBhvr>
                                        <p:cTn id="49" dur="1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r>
              <a:rPr lang="fa-IR" sz="4800" dirty="0" smtClean="0">
                <a:cs typeface="B Koodak" pitchFamily="2" charset="-78"/>
              </a:rPr>
              <a:t>اکثر همکاران به اشتباه فکر می کنند که نوشتن جملات: خیلی خوب است. خوب است. قابل قبول است. نیاز به تلاش بیشتر است؛ </a:t>
            </a:r>
            <a:r>
              <a:rPr lang="fa-IR" sz="4800" dirty="0" smtClean="0">
                <a:solidFill>
                  <a:srgbClr val="FF0000"/>
                </a:solidFill>
                <a:cs typeface="B Koodak" pitchFamily="2" charset="-78"/>
              </a:rPr>
              <a:t>بازخورد</a:t>
            </a:r>
            <a:r>
              <a:rPr lang="fa-IR" sz="4800" dirty="0" smtClean="0">
                <a:cs typeface="B Koodak" pitchFamily="2" charset="-78"/>
              </a:rPr>
              <a:t> محسوب می شوند!!</a:t>
            </a:r>
            <a:endParaRPr lang="en-US" sz="48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دوم: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93458"/>
            <a:ext cx="3057128" cy="2292846"/>
          </a:xfrm>
          <a:prstGeom prst="rect">
            <a:avLst/>
          </a:prstGeom>
        </p:spPr>
      </p:pic>
    </p:spTree>
    <p:extLst>
      <p:ext uri="{BB962C8B-B14F-4D97-AF65-F5344CB8AC3E}">
        <p14:creationId xmlns:p14="http://schemas.microsoft.com/office/powerpoint/2010/main" val="251658663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p:txBody>
          <a:bodyPr>
            <a:normAutofit lnSpcReduction="10000"/>
          </a:bodyPr>
          <a:lstStyle/>
          <a:p>
            <a:pPr algn="just" rtl="1"/>
            <a:endParaRPr lang="fa-IR" dirty="0" smtClean="0">
              <a:cs typeface="B Koodak" pitchFamily="2" charset="-78"/>
            </a:endParaRPr>
          </a:p>
          <a:p>
            <a:pPr algn="just" rtl="1"/>
            <a:r>
              <a:rPr lang="fa-IR" b="1" dirty="0" smtClean="0">
                <a:cs typeface="B Koodak" pitchFamily="2" charset="-78"/>
              </a:rPr>
              <a:t>کاربرد مقیاسهای فاصله ای کمی (20-0) و </a:t>
            </a:r>
            <a:r>
              <a:rPr lang="fa-IR" b="1" dirty="0" smtClean="0">
                <a:solidFill>
                  <a:srgbClr val="FF0000"/>
                </a:solidFill>
                <a:cs typeface="B Koodak" pitchFamily="2" charset="-78"/>
              </a:rPr>
              <a:t>مقیاسهای رتبه ای کیفی (ترتیبی</a:t>
            </a:r>
            <a:r>
              <a:rPr lang="fa-IR" b="1" dirty="0" smtClean="0">
                <a:cs typeface="B Koodak" pitchFamily="2" charset="-78"/>
              </a:rPr>
              <a:t>) در فرآیند آموزش و بر روی آثار و فعالیتهای فرآیندی دانش آموزان </a:t>
            </a:r>
            <a:r>
              <a:rPr lang="fa-IR" b="1" dirty="0" smtClean="0">
                <a:solidFill>
                  <a:srgbClr val="C00000"/>
                </a:solidFill>
                <a:cs typeface="B Koodak" pitchFamily="2" charset="-78"/>
              </a:rPr>
              <a:t>ممنوع</a:t>
            </a:r>
            <a:r>
              <a:rPr lang="fa-IR" b="1" dirty="0" smtClean="0">
                <a:cs typeface="B Koodak" pitchFamily="2" charset="-78"/>
              </a:rPr>
              <a:t> می باشد.</a:t>
            </a:r>
          </a:p>
          <a:p>
            <a:pPr algn="just" rtl="1"/>
            <a:r>
              <a:rPr lang="fa-IR" b="1" dirty="0" smtClean="0">
                <a:cs typeface="B Koodak" pitchFamily="2" charset="-78"/>
              </a:rPr>
              <a:t>معلم می تواند از این مقیاسها تنها در کارنامه و گزارش پیشرفت تحصیلی و مقیاسهای سنجش مشاهده ای استفاده کند.</a:t>
            </a:r>
          </a:p>
          <a:p>
            <a:pPr algn="just" rtl="1"/>
            <a:endParaRPr lang="fa-IR" dirty="0" smtClean="0">
              <a:cs typeface="B Koodak" pitchFamily="2" charset="-78"/>
            </a:endParaRPr>
          </a:p>
          <a:p>
            <a:pPr algn="just" rtl="1"/>
            <a:r>
              <a:rPr lang="fa-IR" b="1" dirty="0" smtClean="0">
                <a:cs typeface="B Koodak" pitchFamily="2" charset="-78"/>
              </a:rPr>
              <a:t>به جای این مقیاسهای کلی و مبهم و به منظور یادگیری، اصلاح یا بهبود یادگیری از </a:t>
            </a:r>
            <a:r>
              <a:rPr lang="fa-IR" b="1" dirty="0" smtClean="0">
                <a:solidFill>
                  <a:srgbClr val="C00000"/>
                </a:solidFill>
                <a:cs typeface="B Koodak" pitchFamily="2" charset="-78"/>
              </a:rPr>
              <a:t>بازخوردهای توصیفی </a:t>
            </a:r>
            <a:r>
              <a:rPr lang="fa-IR" b="1" dirty="0" smtClean="0">
                <a:cs typeface="B Koodak" pitchFamily="2" charset="-78"/>
              </a:rPr>
              <a:t>باید استفاده کرد.</a:t>
            </a: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اصلاح گلوگاه دوم</a:t>
            </a:r>
            <a:endParaRPr lang="en-US" dirty="0">
              <a:solidFill>
                <a:schemeClr val="tx1">
                  <a:lumMod val="95000"/>
                  <a:lumOff val="5000"/>
                </a:schemeClr>
              </a:solidFill>
              <a:cs typeface="B Koodak"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332656"/>
            <a:ext cx="2508870" cy="1404967"/>
          </a:xfrm>
          <a:prstGeom prst="rect">
            <a:avLst/>
          </a:prstGeom>
        </p:spPr>
      </p:pic>
    </p:spTree>
    <p:extLst>
      <p:ext uri="{BB962C8B-B14F-4D97-AF65-F5344CB8AC3E}">
        <p14:creationId xmlns:p14="http://schemas.microsoft.com/office/powerpoint/2010/main" val="128664095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wheel(1)">
                                      <p:cBhvr>
                                        <p:cTn id="14" dur="2000"/>
                                        <p:tgtEl>
                                          <p:spTgt spid="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wheel(1)">
                                      <p:cBhvr>
                                        <p:cTn id="19" dur="2000"/>
                                        <p:tgtEl>
                                          <p:spTgt spid="4">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wheel(1)">
                                      <p:cBhvr>
                                        <p:cTn id="24"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4400" dirty="0" smtClean="0">
                <a:cs typeface="B Koodak" pitchFamily="2" charset="-78"/>
              </a:rPr>
              <a:t>برخی همکارن هنوز فکر میکنند باید از </a:t>
            </a:r>
            <a:r>
              <a:rPr lang="fa-IR" sz="4400" dirty="0" smtClean="0">
                <a:solidFill>
                  <a:srgbClr val="FF0000"/>
                </a:solidFill>
                <a:cs typeface="B Koodak" pitchFamily="2" charset="-78"/>
              </a:rPr>
              <a:t>مُهرآفرین و مُهرجملات منظوم و...</a:t>
            </a:r>
            <a:r>
              <a:rPr lang="fa-IR" sz="4400" dirty="0" smtClean="0">
                <a:cs typeface="B Koodak" pitchFamily="2" charset="-78"/>
              </a:rPr>
              <a:t> برای بازخورد استفاده کنند!!</a:t>
            </a:r>
            <a:endParaRPr lang="en-US" sz="44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a:t>
            </a:r>
            <a:r>
              <a:rPr lang="fa-IR" dirty="0" smtClean="0">
                <a:solidFill>
                  <a:schemeClr val="bg2">
                    <a:lumMod val="10000"/>
                  </a:schemeClr>
                </a:solidFill>
                <a:cs typeface="B Koodak" pitchFamily="2" charset="-78"/>
              </a:rPr>
              <a:t>سوم:</a:t>
            </a:r>
            <a:endParaRPr lang="en-US" dirty="0">
              <a:solidFill>
                <a:schemeClr val="bg2">
                  <a:lumMod val="10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314757"/>
            <a:ext cx="2880320" cy="2052228"/>
          </a:xfrm>
          <a:prstGeom prst="rect">
            <a:avLst/>
          </a:prstGeom>
        </p:spPr>
      </p:pic>
    </p:spTree>
    <p:extLst>
      <p:ext uri="{BB962C8B-B14F-4D97-AF65-F5344CB8AC3E}">
        <p14:creationId xmlns:p14="http://schemas.microsoft.com/office/powerpoint/2010/main" val="29213129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dirty="0">
                <a:cs typeface="B Koodak" pitchFamily="2" charset="-78"/>
              </a:rPr>
              <a:t>تهیه جملات کوتاه و از پیش تعیین شده ، </a:t>
            </a:r>
            <a:r>
              <a:rPr lang="fa-IR" dirty="0" smtClean="0">
                <a:cs typeface="B Koodak" pitchFamily="2" charset="-78"/>
              </a:rPr>
              <a:t>مُهرهای </a:t>
            </a:r>
            <a:r>
              <a:rPr lang="fa-IR" dirty="0">
                <a:cs typeface="B Koodak" pitchFamily="2" charset="-78"/>
              </a:rPr>
              <a:t>نوشتاری مثل </a:t>
            </a:r>
            <a:r>
              <a:rPr lang="fa-IR" dirty="0" smtClean="0">
                <a:cs typeface="B Koodak" pitchFamily="2" charset="-78"/>
              </a:rPr>
              <a:t>آفرین یا </a:t>
            </a:r>
            <a:r>
              <a:rPr lang="fa-IR" dirty="0">
                <a:cs typeface="B Koodak" pitchFamily="2" charset="-78"/>
              </a:rPr>
              <a:t>خیلی خوب و یا مهرهای شکلی و... چون فاصله عملکرد </a:t>
            </a:r>
            <a:r>
              <a:rPr lang="fa-IR" dirty="0" smtClean="0">
                <a:cs typeface="B Koodak" pitchFamily="2" charset="-78"/>
              </a:rPr>
              <a:t>موجودیادگیرنده </a:t>
            </a:r>
            <a:r>
              <a:rPr lang="fa-IR" dirty="0">
                <a:cs typeface="B Koodak" pitchFamily="2" charset="-78"/>
              </a:rPr>
              <a:t>را در رسیدن به اهداف یادگیری مشخص نمی کنند ،</a:t>
            </a:r>
          </a:p>
          <a:p>
            <a:pPr algn="r" rtl="1"/>
            <a:r>
              <a:rPr lang="fa-IR" dirty="0">
                <a:cs typeface="B Koodak" pitchFamily="2" charset="-78"/>
              </a:rPr>
              <a:t>بازخوردهای توصیفی نیستند . </a:t>
            </a:r>
            <a:r>
              <a:rPr lang="fa-IR" dirty="0">
                <a:solidFill>
                  <a:srgbClr val="FF0000"/>
                </a:solidFill>
                <a:cs typeface="B Koodak" pitchFamily="2" charset="-78"/>
              </a:rPr>
              <a:t>این جملات هیچ تفاوتی با نمره </a:t>
            </a:r>
            <a:r>
              <a:rPr lang="fa-IR" dirty="0" smtClean="0">
                <a:solidFill>
                  <a:srgbClr val="FF0000"/>
                </a:solidFill>
                <a:cs typeface="B Koodak" pitchFamily="2" charset="-78"/>
              </a:rPr>
              <a:t>ندارند</a:t>
            </a:r>
            <a:endParaRPr lang="fa-IR" dirty="0">
              <a:solidFill>
                <a:srgbClr val="FF0000"/>
              </a:solidFill>
              <a:cs typeface="B Koodak" pitchFamily="2" charset="-78"/>
            </a:endParaRPr>
          </a:p>
          <a:p>
            <a:pPr algn="r" rtl="1"/>
            <a:r>
              <a:rPr lang="fa-IR" dirty="0">
                <a:cs typeface="B Koodak" pitchFamily="2" charset="-78"/>
              </a:rPr>
              <a:t>چون در نقش </a:t>
            </a:r>
            <a:r>
              <a:rPr lang="fa-IR" dirty="0">
                <a:solidFill>
                  <a:srgbClr val="FF0000"/>
                </a:solidFill>
                <a:cs typeface="B Koodak" pitchFamily="2" charset="-78"/>
              </a:rPr>
              <a:t>قضاوت</a:t>
            </a:r>
            <a:r>
              <a:rPr lang="fa-IR" dirty="0">
                <a:cs typeface="B Koodak" pitchFamily="2" charset="-78"/>
              </a:rPr>
              <a:t> ظاهر می شود و </a:t>
            </a:r>
            <a:r>
              <a:rPr lang="fa-IR" dirty="0">
                <a:solidFill>
                  <a:srgbClr val="FF0000"/>
                </a:solidFill>
                <a:cs typeface="B Koodak" pitchFamily="2" charset="-78"/>
              </a:rPr>
              <a:t>توانایی تغییر عملکرد </a:t>
            </a:r>
            <a:r>
              <a:rPr lang="fa-IR" dirty="0">
                <a:cs typeface="B Koodak" pitchFamily="2" charset="-78"/>
              </a:rPr>
              <a:t>یعنی</a:t>
            </a:r>
          </a:p>
          <a:p>
            <a:pPr algn="r" rtl="1"/>
            <a:r>
              <a:rPr lang="fa-IR" dirty="0">
                <a:solidFill>
                  <a:srgbClr val="FF0000"/>
                </a:solidFill>
                <a:cs typeface="B Koodak" pitchFamily="2" charset="-78"/>
              </a:rPr>
              <a:t>اصلاح و بهبود </a:t>
            </a:r>
            <a:r>
              <a:rPr lang="fa-IR" dirty="0">
                <a:cs typeface="B Koodak" pitchFamily="2" charset="-78"/>
              </a:rPr>
              <a:t>را ندارند پس از کاربرد آن پرهیز کنید</a:t>
            </a:r>
            <a:r>
              <a:rPr lang="fa-IR" dirty="0" smtClean="0">
                <a:cs typeface="B Koodak" pitchFamily="2" charset="-78"/>
              </a:rPr>
              <a:t>. ذهن خلاق شما باید خط تولید بازخورد داشته باشد(چه کتبی چه شفاهی چه عملی)</a:t>
            </a:r>
            <a:endParaRPr lang="en-US" dirty="0">
              <a:cs typeface="B Koodak" pitchFamily="2" charset="-78"/>
            </a:endParaRPr>
          </a:p>
        </p:txBody>
      </p:sp>
      <p:sp>
        <p:nvSpPr>
          <p:cNvPr id="2" name="Title 1"/>
          <p:cNvSpPr>
            <a:spLocks noGrp="1"/>
          </p:cNvSpPr>
          <p:nvPr>
            <p:ph type="title"/>
          </p:nvPr>
        </p:nvSpPr>
        <p:spPr/>
        <p:txBody>
          <a:bodyPr/>
          <a:lstStyle/>
          <a:p>
            <a:r>
              <a:rPr lang="fa-IR" dirty="0" smtClean="0">
                <a:cs typeface="B Koodak" pitchFamily="2" charset="-78"/>
              </a:rPr>
              <a:t> </a:t>
            </a:r>
            <a:r>
              <a:rPr lang="fa-IR" dirty="0" smtClean="0">
                <a:solidFill>
                  <a:schemeClr val="tx1">
                    <a:lumMod val="95000"/>
                    <a:lumOff val="5000"/>
                  </a:schemeClr>
                </a:solidFill>
                <a:cs typeface="B Koodak" pitchFamily="2" charset="-78"/>
              </a:rPr>
              <a:t>اصلاح گلوگاه سوم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60648"/>
            <a:ext cx="2571714" cy="1440160"/>
          </a:xfrm>
          <a:prstGeom prst="rect">
            <a:avLst/>
          </a:prstGeom>
        </p:spPr>
      </p:pic>
    </p:spTree>
    <p:extLst>
      <p:ext uri="{BB962C8B-B14F-4D97-AF65-F5344CB8AC3E}">
        <p14:creationId xmlns:p14="http://schemas.microsoft.com/office/powerpoint/2010/main" val="19495184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4400" b="1" dirty="0" smtClean="0">
                <a:cs typeface="B Koodak" pitchFamily="2" charset="-78"/>
              </a:rPr>
              <a:t>معلم می پرسد: چگونه برای </a:t>
            </a:r>
            <a:r>
              <a:rPr lang="fa-IR" sz="4400" b="1" dirty="0">
                <a:solidFill>
                  <a:srgbClr val="FF0000"/>
                </a:solidFill>
                <a:cs typeface="B Koodak" pitchFamily="2" charset="-78"/>
              </a:rPr>
              <a:t>جمعیت زیاد </a:t>
            </a:r>
            <a:r>
              <a:rPr lang="fa-IR" sz="4400" b="1" dirty="0">
                <a:cs typeface="B Koodak" pitchFamily="2" charset="-78"/>
              </a:rPr>
              <a:t>کلاس </a:t>
            </a:r>
            <a:r>
              <a:rPr lang="fa-IR" sz="4400" b="1" dirty="0" smtClean="0">
                <a:cs typeface="B Koodak" pitchFamily="2" charset="-78"/>
              </a:rPr>
              <a:t>ها باید بازخورد نوشت؟</a:t>
            </a:r>
            <a:endParaRPr lang="fa-IR" sz="4400" b="1"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چهارم: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1029"/>
            <a:ext cx="3275856" cy="245689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4077072"/>
            <a:ext cx="5256584" cy="2520280"/>
          </a:xfrm>
          <a:prstGeom prst="rect">
            <a:avLst/>
          </a:prstGeom>
        </p:spPr>
      </p:pic>
    </p:spTree>
    <p:extLst>
      <p:ext uri="{BB962C8B-B14F-4D97-AF65-F5344CB8AC3E}">
        <p14:creationId xmlns:p14="http://schemas.microsoft.com/office/powerpoint/2010/main" val="307685819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r" rtl="1"/>
            <a:r>
              <a:rPr lang="fa-IR" dirty="0">
                <a:cs typeface="B Koodak" pitchFamily="2" charset="-78"/>
              </a:rPr>
              <a:t>درانتهای آزمونک ، آزمون های مداد کاغذی وآزمون های</a:t>
            </a:r>
          </a:p>
          <a:p>
            <a:pPr algn="r" rtl="1"/>
            <a:r>
              <a:rPr lang="fa-IR" dirty="0">
                <a:cs typeface="B Koodak" pitchFamily="2" charset="-78"/>
              </a:rPr>
              <a:t>عملکردی از </a:t>
            </a:r>
            <a:r>
              <a:rPr lang="fa-IR" dirty="0">
                <a:solidFill>
                  <a:srgbClr val="FF0000"/>
                </a:solidFill>
                <a:cs typeface="B Koodak" pitchFamily="2" charset="-78"/>
              </a:rPr>
              <a:t>جدول توصیف عملکرد </a:t>
            </a:r>
            <a:r>
              <a:rPr lang="fa-IR" dirty="0">
                <a:cs typeface="B Koodak" pitchFamily="2" charset="-78"/>
              </a:rPr>
              <a:t>که حاوی نشانه های پاسخ و</a:t>
            </a:r>
          </a:p>
          <a:p>
            <a:pPr algn="r" rtl="1"/>
            <a:r>
              <a:rPr lang="fa-IR" dirty="0">
                <a:cs typeface="B Koodak" pitchFamily="2" charset="-78"/>
              </a:rPr>
              <a:t>محلی برای ارایه بازخورد است استفاده می شود با این روش اکثر</a:t>
            </a:r>
          </a:p>
          <a:p>
            <a:pPr algn="r" rtl="1"/>
            <a:r>
              <a:rPr lang="fa-IR" dirty="0">
                <a:cs typeface="B Koodak" pitchFamily="2" charset="-78"/>
              </a:rPr>
              <a:t>دانش آموزان از طریق تیک هایی که برای هریک از نشانه ها</a:t>
            </a:r>
          </a:p>
          <a:p>
            <a:pPr algn="r" rtl="1"/>
            <a:r>
              <a:rPr lang="fa-IR" dirty="0">
                <a:cs typeface="B Koodak" pitchFamily="2" charset="-78"/>
              </a:rPr>
              <a:t>خورده است از وضعیت موجود </a:t>
            </a:r>
            <a:r>
              <a:rPr lang="fa-IR" dirty="0" smtClean="0">
                <a:cs typeface="B Koodak" pitchFamily="2" charset="-78"/>
              </a:rPr>
              <a:t>خودآگاه </a:t>
            </a:r>
            <a:r>
              <a:rPr lang="fa-IR" dirty="0">
                <a:cs typeface="B Koodak" pitchFamily="2" charset="-78"/>
              </a:rPr>
              <a:t>می شوند .تقریبا </a:t>
            </a:r>
            <a:r>
              <a:rPr lang="fa-IR" dirty="0" smtClean="0">
                <a:solidFill>
                  <a:srgbClr val="FF0000"/>
                </a:solidFill>
                <a:cs typeface="B Koodak" pitchFamily="2" charset="-78"/>
              </a:rPr>
              <a:t>30</a:t>
            </a:r>
            <a:endParaRPr lang="fa-IR" dirty="0">
              <a:solidFill>
                <a:srgbClr val="FF0000"/>
              </a:solidFill>
              <a:cs typeface="B Koodak" pitchFamily="2" charset="-78"/>
            </a:endParaRPr>
          </a:p>
          <a:p>
            <a:pPr algn="r" rtl="1"/>
            <a:r>
              <a:rPr lang="fa-IR" dirty="0">
                <a:cs typeface="B Koodak" pitchFamily="2" charset="-78"/>
              </a:rPr>
              <a:t>درصد دانش آموزان چون تیک های آنان نشانگر رسیدن به</a:t>
            </a:r>
          </a:p>
          <a:p>
            <a:pPr algn="r" rtl="1"/>
            <a:r>
              <a:rPr lang="fa-IR" dirty="0">
                <a:cs typeface="B Koodak" pitchFamily="2" charset="-78"/>
              </a:rPr>
              <a:t>عملکرد مطلوب است نیازی به </a:t>
            </a:r>
            <a:r>
              <a:rPr lang="fa-IR" dirty="0">
                <a:solidFill>
                  <a:srgbClr val="FF0000"/>
                </a:solidFill>
                <a:cs typeface="B Koodak" pitchFamily="2" charset="-78"/>
              </a:rPr>
              <a:t>بازخورد کتبی ندارند </a:t>
            </a:r>
            <a:r>
              <a:rPr lang="fa-IR" dirty="0">
                <a:cs typeface="B Koodak" pitchFamily="2" charset="-78"/>
              </a:rPr>
              <a:t>.حدود</a:t>
            </a:r>
          </a:p>
          <a:p>
            <a:pPr algn="r" rtl="1"/>
            <a:r>
              <a:rPr lang="fa-IR" dirty="0" smtClean="0">
                <a:solidFill>
                  <a:srgbClr val="FF0000"/>
                </a:solidFill>
                <a:cs typeface="B Koodak" pitchFamily="2" charset="-78"/>
              </a:rPr>
              <a:t>50</a:t>
            </a:r>
            <a:r>
              <a:rPr lang="fa-IR" dirty="0" smtClean="0">
                <a:cs typeface="B Koodak" pitchFamily="2" charset="-78"/>
              </a:rPr>
              <a:t> </a:t>
            </a:r>
            <a:r>
              <a:rPr lang="fa-IR" dirty="0">
                <a:cs typeface="B Koodak" pitchFamily="2" charset="-78"/>
              </a:rPr>
              <a:t>درصد با توجه به اینکه تیک ها عملکرد پایین را نشان می</a:t>
            </a:r>
          </a:p>
          <a:p>
            <a:pPr algn="r" rtl="1"/>
            <a:r>
              <a:rPr lang="fa-IR" dirty="0">
                <a:cs typeface="B Koodak" pitchFamily="2" charset="-78"/>
              </a:rPr>
              <a:t>دهند بازخورد کوتاه تر به عنوان راهکار برای بهبودی کسب می</a:t>
            </a:r>
          </a:p>
          <a:p>
            <a:pPr algn="r" rtl="1"/>
            <a:r>
              <a:rPr lang="fa-IR" dirty="0">
                <a:cs typeface="B Koodak" pitchFamily="2" charset="-78"/>
              </a:rPr>
              <a:t>کنند . </a:t>
            </a:r>
            <a:endParaRPr lang="en-US"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اصلاح گلوگاه چهارم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25" y="0"/>
            <a:ext cx="2599059" cy="1860137"/>
          </a:xfrm>
          <a:prstGeom prst="rect">
            <a:avLst/>
          </a:prstGeom>
        </p:spPr>
      </p:pic>
    </p:spTree>
    <p:extLst>
      <p:ext uri="{BB962C8B-B14F-4D97-AF65-F5344CB8AC3E}">
        <p14:creationId xmlns:p14="http://schemas.microsoft.com/office/powerpoint/2010/main" val="4231744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par>
                                <p:cTn id="15" presetID="6" presetClass="entr" presetSubtype="16"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circle(in)">
                                      <p:cBhvr>
                                        <p:cTn id="20" dur="2000"/>
                                        <p:tgtEl>
                                          <p:spTgt spid="3">
                                            <p:txEl>
                                              <p:pRg st="2" end="2"/>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circle(in)">
                                      <p:cBhvr>
                                        <p:cTn id="23" dur="2000"/>
                                        <p:tgtEl>
                                          <p:spTgt spid="3">
                                            <p:txEl>
                                              <p:pRg st="3" end="3"/>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circle(in)">
                                      <p:cBhvr>
                                        <p:cTn id="26" dur="2000"/>
                                        <p:tgtEl>
                                          <p:spTgt spid="3">
                                            <p:txEl>
                                              <p:pRg st="4" end="4"/>
                                            </p:txEl>
                                          </p:spTgt>
                                        </p:tgtEl>
                                      </p:cBhvr>
                                    </p:animEffect>
                                  </p:childTnLst>
                                </p:cTn>
                              </p:par>
                              <p:par>
                                <p:cTn id="27" presetID="6" presetClass="entr" presetSubtype="16"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circle(in)">
                                      <p:cBhvr>
                                        <p:cTn id="29" dur="2000"/>
                                        <p:tgtEl>
                                          <p:spTgt spid="3">
                                            <p:txEl>
                                              <p:pRg st="5" end="5"/>
                                            </p:txEl>
                                          </p:spTgt>
                                        </p:tgtEl>
                                      </p:cBhvr>
                                    </p:animEffect>
                                  </p:childTnLst>
                                </p:cTn>
                              </p:par>
                              <p:par>
                                <p:cTn id="30" presetID="6" presetClass="entr" presetSubtype="16"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ircle(in)">
                                      <p:cBhvr>
                                        <p:cTn id="32" dur="2000"/>
                                        <p:tgtEl>
                                          <p:spTgt spid="3">
                                            <p:txEl>
                                              <p:pRg st="6" end="6"/>
                                            </p:txEl>
                                          </p:spTgt>
                                        </p:tgtEl>
                                      </p:cBhvr>
                                    </p:animEffect>
                                  </p:childTnLst>
                                </p:cTn>
                              </p:par>
                              <p:par>
                                <p:cTn id="33" presetID="6" presetClass="entr" presetSubtype="16"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circle(in)">
                                      <p:cBhvr>
                                        <p:cTn id="35" dur="2000"/>
                                        <p:tgtEl>
                                          <p:spTgt spid="3">
                                            <p:txEl>
                                              <p:pRg st="7" end="7"/>
                                            </p:txEl>
                                          </p:spTgt>
                                        </p:tgtEl>
                                      </p:cBhvr>
                                    </p:animEffect>
                                  </p:childTnLst>
                                </p:cTn>
                              </p:par>
                              <p:par>
                                <p:cTn id="36" presetID="6" presetClass="entr" presetSubtype="16"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circle(in)">
                                      <p:cBhvr>
                                        <p:cTn id="38" dur="2000"/>
                                        <p:tgtEl>
                                          <p:spTgt spid="3">
                                            <p:txEl>
                                              <p:pRg st="8" end="8"/>
                                            </p:txEl>
                                          </p:spTgt>
                                        </p:tgtEl>
                                      </p:cBhvr>
                                    </p:animEffect>
                                  </p:childTnLst>
                                </p:cTn>
                              </p:par>
                              <p:par>
                                <p:cTn id="39" presetID="6" presetClass="entr" presetSubtype="16"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circle(in)">
                                      <p:cBhvr>
                                        <p:cTn id="41"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algn="r" rtl="1"/>
            <a:r>
              <a:rPr lang="fa-IR" dirty="0" smtClean="0">
                <a:cs typeface="B Koodak" pitchFamily="2" charset="-78"/>
              </a:rPr>
              <a:t>فقط </a:t>
            </a:r>
            <a:r>
              <a:rPr lang="fa-IR" dirty="0" smtClean="0">
                <a:solidFill>
                  <a:srgbClr val="FF0000"/>
                </a:solidFill>
                <a:cs typeface="B Koodak" pitchFamily="2" charset="-78"/>
              </a:rPr>
              <a:t>20 درصد </a:t>
            </a:r>
            <a:r>
              <a:rPr lang="fa-IR" dirty="0" smtClean="0">
                <a:cs typeface="B Koodak" pitchFamily="2" charset="-78"/>
              </a:rPr>
              <a:t>دانش آموزان چون عملکرد موفق نداشتند</a:t>
            </a:r>
          </a:p>
          <a:p>
            <a:pPr algn="r" rtl="1"/>
            <a:r>
              <a:rPr lang="fa-IR" dirty="0" smtClean="0">
                <a:solidFill>
                  <a:srgbClr val="FF0000"/>
                </a:solidFill>
                <a:cs typeface="B Koodak" pitchFamily="2" charset="-78"/>
              </a:rPr>
              <a:t>بازخورد کامل </a:t>
            </a:r>
            <a:r>
              <a:rPr lang="fa-IR" dirty="0" smtClean="0">
                <a:cs typeface="B Koodak" pitchFamily="2" charset="-78"/>
              </a:rPr>
              <a:t>دریافت می کنند)باید به این نکته توجه شود که در</a:t>
            </a:r>
          </a:p>
          <a:p>
            <a:pPr algn="r" rtl="1"/>
            <a:r>
              <a:rPr lang="fa-IR" dirty="0" smtClean="0">
                <a:cs typeface="B Koodak" pitchFamily="2" charset="-78"/>
              </a:rPr>
              <a:t>یک کلاس سی نفره اگر بیست و پنج نفرنیاز به بازخوردهای</a:t>
            </a:r>
          </a:p>
          <a:p>
            <a:pPr algn="r" rtl="1"/>
            <a:r>
              <a:rPr lang="fa-IR" dirty="0" smtClean="0">
                <a:cs typeface="B Koodak" pitchFamily="2" charset="-78"/>
              </a:rPr>
              <a:t>کامل توصیفی دارند معلم باید اشکال را در تدریس خود ببیند و</a:t>
            </a:r>
          </a:p>
          <a:p>
            <a:pPr algn="r" rtl="1"/>
            <a:r>
              <a:rPr lang="fa-IR" dirty="0" smtClean="0">
                <a:cs typeface="B Koodak" pitchFamily="2" charset="-78"/>
              </a:rPr>
              <a:t>روش تدریسش را عوض کند و </a:t>
            </a:r>
            <a:r>
              <a:rPr lang="fa-IR" dirty="0" smtClean="0">
                <a:solidFill>
                  <a:srgbClr val="FF0000"/>
                </a:solidFill>
                <a:cs typeface="B Koodak" pitchFamily="2" charset="-78"/>
              </a:rPr>
              <a:t>آموزش مجدد </a:t>
            </a:r>
            <a:r>
              <a:rPr lang="fa-IR" dirty="0" smtClean="0">
                <a:cs typeface="B Koodak" pitchFamily="2" charset="-78"/>
              </a:rPr>
              <a:t>بدهد اگر هزار بار</a:t>
            </a:r>
          </a:p>
          <a:p>
            <a:pPr algn="r" rtl="1"/>
            <a:r>
              <a:rPr lang="fa-IR" dirty="0" smtClean="0">
                <a:cs typeface="B Koodak" pitchFamily="2" charset="-78"/>
              </a:rPr>
              <a:t>هم بازخورد بدهد و آزمون بگیرد یادگیری صورت نمی گیرد (</a:t>
            </a:r>
          </a:p>
          <a:p>
            <a:pPr algn="r" rtl="1"/>
            <a:r>
              <a:rPr lang="fa-IR" dirty="0" smtClean="0">
                <a:cs typeface="B Koodak" pitchFamily="2" charset="-78"/>
              </a:rPr>
              <a:t>) باز خورد شفاهی بیشترین نتیجه را دارد(</a:t>
            </a:r>
          </a:p>
          <a:p>
            <a:pPr algn="r" rtl="1"/>
            <a:r>
              <a:rPr lang="fa-IR" dirty="0" smtClean="0">
                <a:cs typeface="B Koodak" pitchFamily="2" charset="-78"/>
              </a:rPr>
              <a:t>هم چنین می توان دانش آموزان را نیز برای دادن بازخورد تقسیم بندی کرد</a:t>
            </a:r>
            <a:endParaRPr lang="en-US" dirty="0" smtClean="0">
              <a:cs typeface="B Koodak" pitchFamily="2" charset="-78"/>
            </a:endParaRPr>
          </a:p>
          <a:p>
            <a:endParaRPr lang="en-US" dirty="0"/>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ادامه اصلاح گلوگاه چهارم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4665"/>
            <a:ext cx="2123728" cy="1189288"/>
          </a:xfrm>
          <a:prstGeom prst="rect">
            <a:avLst/>
          </a:prstGeom>
        </p:spPr>
      </p:pic>
    </p:spTree>
    <p:extLst>
      <p:ext uri="{BB962C8B-B14F-4D97-AF65-F5344CB8AC3E}">
        <p14:creationId xmlns:p14="http://schemas.microsoft.com/office/powerpoint/2010/main" val="111190310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4000" b="1" dirty="0">
                <a:cs typeface="B Koodak" pitchFamily="2" charset="-78"/>
              </a:rPr>
              <a:t>بازخوردهای </a:t>
            </a:r>
            <a:r>
              <a:rPr lang="fa-IR" sz="4000" b="1" dirty="0">
                <a:solidFill>
                  <a:srgbClr val="FF0000"/>
                </a:solidFill>
                <a:cs typeface="B Koodak" pitchFamily="2" charset="-78"/>
              </a:rPr>
              <a:t>حاشیه ای </a:t>
            </a:r>
            <a:r>
              <a:rPr lang="fa-IR" sz="4000" b="1" dirty="0">
                <a:cs typeface="B Koodak" pitchFamily="2" charset="-78"/>
              </a:rPr>
              <a:t>چگونه نوشته شود </a:t>
            </a:r>
            <a:r>
              <a:rPr lang="fa-IR" sz="4000" b="1" dirty="0" smtClean="0">
                <a:cs typeface="B Koodak" pitchFamily="2" charset="-78"/>
              </a:rPr>
              <a:t>؟ آیا می توان کنار هر سوال از باز کلمات خ.خ ،  خ ، ق.ق،  ن. ت استفاده کرد؟</a:t>
            </a:r>
            <a:endParaRPr lang="en-US" sz="40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پنجم:</a:t>
            </a:r>
            <a:endParaRPr lang="en-US" dirty="0">
              <a:solidFill>
                <a:schemeClr val="tx1">
                  <a:lumMod val="95000"/>
                  <a:lumOff val="5000"/>
                </a:schemeClr>
              </a:solidFill>
              <a:cs typeface="B Koodak" pitchFamily="2"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45" y="220433"/>
            <a:ext cx="3275856" cy="2456892"/>
          </a:xfrm>
          <a:prstGeom prst="rect">
            <a:avLst/>
          </a:prstGeom>
        </p:spPr>
      </p:pic>
    </p:spTree>
    <p:extLst>
      <p:ext uri="{BB962C8B-B14F-4D97-AF65-F5344CB8AC3E}">
        <p14:creationId xmlns:p14="http://schemas.microsoft.com/office/powerpoint/2010/main" val="345630562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800" dirty="0">
                <a:cs typeface="B Koodak" pitchFamily="2" charset="-78"/>
              </a:rPr>
              <a:t>یکی </a:t>
            </a:r>
            <a:r>
              <a:rPr lang="fa-IR" sz="2800" dirty="0" smtClean="0">
                <a:cs typeface="B Koodak" pitchFamily="2" charset="-78"/>
              </a:rPr>
              <a:t>ازشیوه </a:t>
            </a:r>
            <a:r>
              <a:rPr lang="fa-IR" sz="2800" dirty="0">
                <a:cs typeface="B Koodak" pitchFamily="2" charset="-78"/>
              </a:rPr>
              <a:t>های ارائه بازخورد </a:t>
            </a:r>
            <a:r>
              <a:rPr lang="fa-IR" sz="2800" dirty="0" smtClean="0">
                <a:cs typeface="B Koodak" pitchFamily="2" charset="-78"/>
              </a:rPr>
              <a:t>به آزمون </a:t>
            </a:r>
            <a:r>
              <a:rPr lang="fa-IR" sz="2800" dirty="0">
                <a:cs typeface="B Koodak" pitchFamily="2" charset="-78"/>
              </a:rPr>
              <a:t>های </a:t>
            </a:r>
            <a:r>
              <a:rPr lang="fa-IR" sz="2800" dirty="0" smtClean="0">
                <a:cs typeface="B Koodak" pitchFamily="2" charset="-78"/>
              </a:rPr>
              <a:t>مدادکاغذی بازخورد </a:t>
            </a:r>
            <a:r>
              <a:rPr lang="fa-IR" sz="2800" dirty="0">
                <a:cs typeface="B Koodak" pitchFamily="2" charset="-78"/>
              </a:rPr>
              <a:t>حاشیه ای است که برای دانش آموز و والدین می </a:t>
            </a:r>
            <a:r>
              <a:rPr lang="fa-IR" sz="2800" dirty="0" smtClean="0">
                <a:cs typeface="B Koodak" pitchFamily="2" charset="-78"/>
              </a:rPr>
              <a:t>تواندبسیار </a:t>
            </a:r>
            <a:r>
              <a:rPr lang="fa-IR" sz="2800" dirty="0">
                <a:solidFill>
                  <a:srgbClr val="FF0000"/>
                </a:solidFill>
                <a:cs typeface="B Koodak" pitchFamily="2" charset="-78"/>
              </a:rPr>
              <a:t>مفید و قابل فهم </a:t>
            </a:r>
            <a:r>
              <a:rPr lang="fa-IR" sz="2800" dirty="0">
                <a:cs typeface="B Koodak" pitchFamily="2" charset="-78"/>
              </a:rPr>
              <a:t>باشد به شرط آن که معلم از انواع </a:t>
            </a:r>
            <a:r>
              <a:rPr lang="fa-IR" sz="2800" dirty="0" smtClean="0">
                <a:cs typeface="B Koodak" pitchFamily="2" charset="-78"/>
              </a:rPr>
              <a:t>آن استفاده </a:t>
            </a:r>
            <a:r>
              <a:rPr lang="fa-IR" sz="2800" dirty="0">
                <a:cs typeface="B Koodak" pitchFamily="2" charset="-78"/>
              </a:rPr>
              <a:t>کند)صفحه 203 کتاب دکتر حسنی (. از نوشتن </a:t>
            </a:r>
            <a:r>
              <a:rPr lang="fa-IR" sz="2800" dirty="0" smtClean="0">
                <a:cs typeface="B Koodak" pitchFamily="2" charset="-78"/>
              </a:rPr>
              <a:t>مقیاسهای </a:t>
            </a:r>
            <a:r>
              <a:rPr lang="fa-IR" sz="2800" dirty="0">
                <a:cs typeface="B Koodak" pitchFamily="2" charset="-78"/>
              </a:rPr>
              <a:t>خیلی خوب ، خوب ، قابل قبول و نیاز به تلاش در حاشیه </a:t>
            </a:r>
            <a:r>
              <a:rPr lang="fa-IR" sz="2800" dirty="0" smtClean="0">
                <a:cs typeface="B Koodak" pitchFamily="2" charset="-78"/>
              </a:rPr>
              <a:t>هرسوال </a:t>
            </a:r>
            <a:r>
              <a:rPr lang="fa-IR" sz="2800" dirty="0">
                <a:cs typeface="B Koodak" pitchFamily="2" charset="-78"/>
              </a:rPr>
              <a:t>خودداری شود .</a:t>
            </a:r>
            <a:endParaRPr lang="en-US" sz="28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اصلاح گلوگاه پنجم</a:t>
            </a:r>
            <a:r>
              <a:rPr lang="fa-IR" dirty="0" smtClean="0">
                <a:solidFill>
                  <a:schemeClr val="tx1">
                    <a:lumMod val="95000"/>
                    <a:lumOff val="5000"/>
                  </a:schemeClr>
                </a:solidFill>
              </a:rPr>
              <a:t>:</a:t>
            </a:r>
            <a:endParaRPr lang="en-US" dirty="0">
              <a:solidFill>
                <a:schemeClr val="tx1">
                  <a:lumMod val="95000"/>
                  <a:lumOff val="5000"/>
                </a:schemeClr>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8640"/>
            <a:ext cx="2857500" cy="1600200"/>
          </a:xfrm>
          <a:prstGeom prst="rect">
            <a:avLst/>
          </a:prstGeom>
        </p:spPr>
      </p:pic>
    </p:spTree>
    <p:extLst>
      <p:ext uri="{BB962C8B-B14F-4D97-AF65-F5344CB8AC3E}">
        <p14:creationId xmlns:p14="http://schemas.microsoft.com/office/powerpoint/2010/main" val="3508389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4800" dirty="0" smtClean="0">
                <a:cs typeface="B Koodak" pitchFamily="2" charset="-78"/>
              </a:rPr>
              <a:t>در نظر نگرفتن </a:t>
            </a:r>
            <a:r>
              <a:rPr lang="fa-IR" sz="4800" dirty="0" smtClean="0">
                <a:solidFill>
                  <a:srgbClr val="FF0000"/>
                </a:solidFill>
                <a:cs typeface="B Koodak" pitchFamily="2" charset="-78"/>
              </a:rPr>
              <a:t>تفاوت بین  </a:t>
            </a:r>
            <a:r>
              <a:rPr lang="fa-IR" sz="4800" u="sng" dirty="0" smtClean="0">
                <a:solidFill>
                  <a:srgbClr val="FF0000"/>
                </a:solidFill>
                <a:cs typeface="B Koodak" pitchFamily="2" charset="-78"/>
              </a:rPr>
              <a:t>راهکار</a:t>
            </a:r>
            <a:r>
              <a:rPr lang="fa-IR" sz="4800" dirty="0" smtClean="0">
                <a:solidFill>
                  <a:srgbClr val="FF0000"/>
                </a:solidFill>
                <a:cs typeface="B Koodak" pitchFamily="2" charset="-78"/>
              </a:rPr>
              <a:t> و </a:t>
            </a:r>
            <a:r>
              <a:rPr lang="fa-IR" sz="4800" u="sng" dirty="0" smtClean="0">
                <a:solidFill>
                  <a:srgbClr val="FF0000"/>
                </a:solidFill>
                <a:cs typeface="B Koodak" pitchFamily="2" charset="-78"/>
              </a:rPr>
              <a:t>توصیه</a:t>
            </a:r>
            <a:r>
              <a:rPr lang="fa-IR" sz="4800" dirty="0" smtClean="0">
                <a:solidFill>
                  <a:srgbClr val="FF0000"/>
                </a:solidFill>
                <a:cs typeface="B Koodak" pitchFamily="2" charset="-78"/>
              </a:rPr>
              <a:t> </a:t>
            </a:r>
            <a:r>
              <a:rPr lang="fa-IR" sz="4800" dirty="0" smtClean="0">
                <a:cs typeface="B Koodak" pitchFamily="2" charset="-78"/>
              </a:rPr>
              <a:t>در بازخورد های پایانی !</a:t>
            </a:r>
            <a:endParaRPr lang="en-US" sz="48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ششم: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9" y="0"/>
            <a:ext cx="3277285" cy="2457964"/>
          </a:xfrm>
          <a:prstGeom prst="rect">
            <a:avLst/>
          </a:prstGeom>
        </p:spPr>
      </p:pic>
    </p:spTree>
    <p:extLst>
      <p:ext uri="{BB962C8B-B14F-4D97-AF65-F5344CB8AC3E}">
        <p14:creationId xmlns:p14="http://schemas.microsoft.com/office/powerpoint/2010/main" val="13341520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r" rtl="1"/>
            <a:r>
              <a:rPr lang="fa-IR" dirty="0" smtClean="0">
                <a:cs typeface="B Koodak" pitchFamily="2" charset="-78"/>
              </a:rPr>
              <a:t>در </a:t>
            </a:r>
            <a:r>
              <a:rPr lang="fa-IR" dirty="0" smtClean="0">
                <a:solidFill>
                  <a:srgbClr val="FF0000"/>
                </a:solidFill>
                <a:cs typeface="B Koodak" pitchFamily="2" charset="-78"/>
              </a:rPr>
              <a:t>نیمه ی اول معلم راهکار </a:t>
            </a:r>
            <a:r>
              <a:rPr lang="fa-IR" dirty="0" smtClean="0">
                <a:cs typeface="B Koodak" pitchFamily="2" charset="-78"/>
              </a:rPr>
              <a:t>می دهد برای رفع اشکالات احتمالی دانش آموزان ولی در آخر سال در خرداد ماه معلم باید توصیه هایی را برای دانش آموزان بنویسد:</a:t>
            </a:r>
          </a:p>
          <a:p>
            <a:pPr algn="r" rtl="1"/>
            <a:r>
              <a:rPr lang="fa-IR" dirty="0" smtClean="0">
                <a:solidFill>
                  <a:srgbClr val="7030A0"/>
                </a:solidFill>
                <a:cs typeface="B Koodak" pitchFamily="2" charset="-78"/>
              </a:rPr>
              <a:t>یک نمونه بازخورد با راهکار</a:t>
            </a:r>
            <a:r>
              <a:rPr lang="fa-IR" dirty="0" smtClean="0">
                <a:cs typeface="B Koodak" pitchFamily="2" charset="-78"/>
              </a:rPr>
              <a:t>:تمامی کوشش های رضا بوسیله ی تکالیف و آزمونها و ... گرچه به ارتقای توانایی های او در سطح نسبتا مطلوبی از سواد شفاهی ( گفتن، شنیدن وخواندن) منجر شده است ولی برای رسیدن به سطح عمیقتردرک مطلب نیازمند پرسش وپاسخ به طرق گوناگون(کامل کردنی، جور کردنی، چند گزینه ای، ص .غ و پرسش با ادات استفهام)بعد از خواندن متن هاست. درمورد توانایی های کتبی او ( نوشتن) درست نویسی تمیزنویسی کلمات وجملات قابل تحسین است ولی نیازمند تمرین زیبا نویسی در حد کتاب نگارش فارسی است.  (این </a:t>
            </a:r>
            <a:r>
              <a:rPr lang="fa-IR" u="sng" dirty="0" smtClean="0">
                <a:solidFill>
                  <a:srgbClr val="FF0000"/>
                </a:solidFill>
                <a:cs typeface="B Koodak" pitchFamily="2" charset="-78"/>
              </a:rPr>
              <a:t>دو راهکار </a:t>
            </a:r>
            <a:r>
              <a:rPr lang="fa-IR" dirty="0" smtClean="0">
                <a:cs typeface="B Koodak" pitchFamily="2" charset="-78"/>
              </a:rPr>
              <a:t>برای خواندن و نوشتن  با کیفیت تر، ارایه کرده است)</a:t>
            </a:r>
            <a:endParaRPr lang="en-US" dirty="0" smtClean="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اصلاح گلوگاه ششم: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8" y="116632"/>
            <a:ext cx="2857500" cy="1600200"/>
          </a:xfrm>
          <a:prstGeom prst="rect">
            <a:avLst/>
          </a:prstGeom>
        </p:spPr>
      </p:pic>
    </p:spTree>
    <p:extLst>
      <p:ext uri="{BB962C8B-B14F-4D97-AF65-F5344CB8AC3E}">
        <p14:creationId xmlns:p14="http://schemas.microsoft.com/office/powerpoint/2010/main" val="22402568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dirty="0">
                <a:solidFill>
                  <a:srgbClr val="FF0000"/>
                </a:solidFill>
                <a:cs typeface="B Koodak" pitchFamily="2" charset="-78"/>
              </a:rPr>
              <a:t>یک نمونه بازخورد </a:t>
            </a:r>
            <a:r>
              <a:rPr lang="fa-IR" dirty="0" smtClean="0">
                <a:solidFill>
                  <a:srgbClr val="FF0000"/>
                </a:solidFill>
                <a:cs typeface="B Koodak" pitchFamily="2" charset="-78"/>
              </a:rPr>
              <a:t>پایانی با  </a:t>
            </a:r>
            <a:r>
              <a:rPr lang="fa-IR" u="sng" dirty="0" smtClean="0">
                <a:solidFill>
                  <a:srgbClr val="FF0000"/>
                </a:solidFill>
                <a:cs typeface="B Koodak" pitchFamily="2" charset="-78"/>
              </a:rPr>
              <a:t>توصیه</a:t>
            </a:r>
            <a:r>
              <a:rPr lang="fa-IR" dirty="0" smtClean="0">
                <a:solidFill>
                  <a:srgbClr val="FF0000"/>
                </a:solidFill>
                <a:cs typeface="B Koodak" pitchFamily="2" charset="-78"/>
              </a:rPr>
              <a:t> </a:t>
            </a:r>
            <a:r>
              <a:rPr lang="fa-IR" dirty="0" smtClean="0">
                <a:cs typeface="B Koodak" pitchFamily="2" charset="-78"/>
              </a:rPr>
              <a:t>:تمامی </a:t>
            </a:r>
            <a:r>
              <a:rPr lang="fa-IR" dirty="0">
                <a:cs typeface="B Koodak" pitchFamily="2" charset="-78"/>
              </a:rPr>
              <a:t>کوشش های رضا بوسیله ی تکالیف و آزمونها و </a:t>
            </a:r>
            <a:r>
              <a:rPr lang="fa-IR" dirty="0" smtClean="0">
                <a:cs typeface="B Koodak" pitchFamily="2" charset="-78"/>
              </a:rPr>
              <a:t>... </a:t>
            </a:r>
            <a:r>
              <a:rPr lang="fa-IR" dirty="0">
                <a:cs typeface="B Koodak" pitchFamily="2" charset="-78"/>
              </a:rPr>
              <a:t>به ارتقای توانایی های او </a:t>
            </a:r>
            <a:r>
              <a:rPr lang="fa-IR" dirty="0" smtClean="0">
                <a:cs typeface="B Koodak" pitchFamily="2" charset="-78"/>
              </a:rPr>
              <a:t>دررسیدن به اهداف اصلی </a:t>
            </a:r>
            <a:r>
              <a:rPr lang="fa-IR" dirty="0">
                <a:cs typeface="B Koodak" pitchFamily="2" charset="-78"/>
              </a:rPr>
              <a:t>سواد شفاهی ( گفتن، شنیدن </a:t>
            </a:r>
            <a:r>
              <a:rPr lang="fa-IR" dirty="0" smtClean="0">
                <a:cs typeface="B Koodak" pitchFamily="2" charset="-78"/>
              </a:rPr>
              <a:t>وخواندن) وسواد کتبی ( نوشتن؛</a:t>
            </a:r>
            <a:r>
              <a:rPr lang="fa-IR" dirty="0">
                <a:cs typeface="B Koodak" pitchFamily="2" charset="-78"/>
              </a:rPr>
              <a:t> درست نویسی و زیبا نویسی کلمات وجملات</a:t>
            </a:r>
            <a:r>
              <a:rPr lang="fa-IR" dirty="0" smtClean="0">
                <a:cs typeface="B Koodak" pitchFamily="2" charset="-78"/>
              </a:rPr>
              <a:t>) منجر شده وبرای حفظ و ارتقای این توانمندی ها </a:t>
            </a:r>
            <a:r>
              <a:rPr lang="fa-IR" dirty="0" smtClean="0">
                <a:solidFill>
                  <a:srgbClr val="FF0000"/>
                </a:solidFill>
                <a:cs typeface="B Koodak" pitchFamily="2" charset="-78"/>
              </a:rPr>
              <a:t>توصیه</a:t>
            </a:r>
            <a:r>
              <a:rPr lang="fa-IR" dirty="0" smtClean="0">
                <a:cs typeface="B Koodak" pitchFamily="2" charset="-78"/>
              </a:rPr>
              <a:t> می شود هر هفته حد اقل یک کتاب داستان یا... در تابستان بخواند و به نوشتن خاطرات روزانه مبادرت ورزد.( دو توصیه)</a:t>
            </a:r>
            <a:endParaRPr lang="en-US" dirty="0">
              <a:cs typeface="B Koodak" pitchFamily="2" charset="-78"/>
            </a:endParaRPr>
          </a:p>
          <a:p>
            <a:pPr algn="r" rtl="1"/>
            <a:endParaRPr lang="en-US"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ادامه</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787" y="188640"/>
            <a:ext cx="3986157" cy="2232248"/>
          </a:xfrm>
          <a:prstGeom prst="rect">
            <a:avLst/>
          </a:prstGeom>
        </p:spPr>
      </p:pic>
    </p:spTree>
    <p:extLst>
      <p:ext uri="{BB962C8B-B14F-4D97-AF65-F5344CB8AC3E}">
        <p14:creationId xmlns:p14="http://schemas.microsoft.com/office/powerpoint/2010/main" val="384176583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r>
              <a:rPr lang="fa-IR" sz="4000" dirty="0" smtClean="0">
                <a:cs typeface="B Koodak" pitchFamily="2" charset="-78"/>
              </a:rPr>
              <a:t>به </a:t>
            </a:r>
            <a:r>
              <a:rPr lang="fa-IR" sz="4000" dirty="0" smtClean="0">
                <a:solidFill>
                  <a:srgbClr val="FF0000"/>
                </a:solidFill>
                <a:cs typeface="B Koodak" pitchFamily="2" charset="-78"/>
              </a:rPr>
              <a:t>موقع</a:t>
            </a:r>
            <a:r>
              <a:rPr lang="fa-IR" sz="4000" dirty="0" smtClean="0">
                <a:cs typeface="B Koodak" pitchFamily="2" charset="-78"/>
              </a:rPr>
              <a:t> نبودن بازخوردها: معلم تمام برگه های ارزیابی ها و تکالیف ویا... را که به زیبایی ودرستی بازخورد داده است. به رویت اولیا نرسانده تا بقول خودش در پایان فصل پاییز( مثلا)بصورت یکجا به اولیا ارایه نماید وبچه ها آنرا گم نکنند!!</a:t>
            </a:r>
            <a:endParaRPr lang="en-US" sz="40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هفتم: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7" y="0"/>
            <a:ext cx="3275856" cy="2456892"/>
          </a:xfrm>
          <a:prstGeom prst="rect">
            <a:avLst/>
          </a:prstGeom>
        </p:spPr>
      </p:pic>
    </p:spTree>
    <p:extLst>
      <p:ext uri="{BB962C8B-B14F-4D97-AF65-F5344CB8AC3E}">
        <p14:creationId xmlns:p14="http://schemas.microsoft.com/office/powerpoint/2010/main" val="82464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1)">
                                      <p:cBhvr>
                                        <p:cTn id="14"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r" rtl="1"/>
            <a:r>
              <a:rPr lang="fa-IR" sz="3200" dirty="0" smtClean="0">
                <a:cs typeface="B Koodak" pitchFamily="2" charset="-78"/>
              </a:rPr>
              <a:t>اگر اولیا در مهر ماه متوجه اشکالات احتمالی فرزند شوند به اصلاح آن اقدام  می کنند و می توانند بر اساس آن به وسیله ی </a:t>
            </a:r>
            <a:r>
              <a:rPr lang="fa-IR" sz="3200" dirty="0" smtClean="0">
                <a:solidFill>
                  <a:srgbClr val="FF0000"/>
                </a:solidFill>
                <a:cs typeface="B Koodak" pitchFamily="2" charset="-78"/>
              </a:rPr>
              <a:t>تکالیف ترمیمی </a:t>
            </a:r>
            <a:r>
              <a:rPr lang="fa-IR" sz="3200" dirty="0" smtClean="0">
                <a:cs typeface="B Koodak" pitchFamily="2" charset="-78"/>
              </a:rPr>
              <a:t>به یادگیری کودک شان کمک کنند ولی اگر برگه نزد معلم بماند اولیا اصلا نمی دانند چگونه کمک کند!!نگه  داشتن برگه هایی که تصحیح شده وبازخورد هم داده شده نزد معلم نقض غرض و اشتباه  است.</a:t>
            </a:r>
            <a:endParaRPr lang="en-US" sz="3200" dirty="0">
              <a:cs typeface="B Koodak" pitchFamily="2" charset="-78"/>
            </a:endParaRPr>
          </a:p>
        </p:txBody>
      </p:sp>
      <p:sp>
        <p:nvSpPr>
          <p:cNvPr id="2" name="Title 1"/>
          <p:cNvSpPr>
            <a:spLocks noGrp="1"/>
          </p:cNvSpPr>
          <p:nvPr>
            <p:ph type="title"/>
          </p:nvPr>
        </p:nvSpPr>
        <p:spPr/>
        <p:txBody>
          <a:bodyPr/>
          <a:lstStyle/>
          <a:p>
            <a:pPr rtl="1"/>
            <a:r>
              <a:rPr lang="fa-IR" dirty="0" smtClean="0">
                <a:solidFill>
                  <a:schemeClr val="tx1">
                    <a:lumMod val="95000"/>
                    <a:lumOff val="5000"/>
                  </a:schemeClr>
                </a:solidFill>
                <a:cs typeface="B Koodak" pitchFamily="2" charset="-78"/>
              </a:rPr>
              <a:t>اصلاح گلوگاه هفتم: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0648"/>
            <a:ext cx="2700300" cy="1512168"/>
          </a:xfrm>
          <a:prstGeom prst="rect">
            <a:avLst/>
          </a:prstGeom>
        </p:spPr>
      </p:pic>
    </p:spTree>
    <p:extLst>
      <p:ext uri="{BB962C8B-B14F-4D97-AF65-F5344CB8AC3E}">
        <p14:creationId xmlns:p14="http://schemas.microsoft.com/office/powerpoint/2010/main" val="7022615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800" decel="100000"/>
                                        <p:tgtEl>
                                          <p:spTgt spid="3">
                                            <p:txEl>
                                              <p:pRg st="0" end="0"/>
                                            </p:txEl>
                                          </p:spTgt>
                                        </p:tgtEl>
                                      </p:cBhvr>
                                    </p:animEffect>
                                    <p:anim calcmode="lin" valueType="num">
                                      <p:cBhvr>
                                        <p:cTn id="15"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16"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7"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4800" dirty="0" smtClean="0">
                <a:cs typeface="B Koodak" pitchFamily="2" charset="-78"/>
              </a:rPr>
              <a:t>درنظر نگرفتن </a:t>
            </a:r>
            <a:r>
              <a:rPr lang="fa-IR" sz="4800" dirty="0" smtClean="0">
                <a:solidFill>
                  <a:srgbClr val="FF0000"/>
                </a:solidFill>
                <a:cs typeface="B Koodak" pitchFamily="2" charset="-78"/>
              </a:rPr>
              <a:t>سطح سواد و دانش مخاطب</a:t>
            </a:r>
            <a:r>
              <a:rPr lang="fa-IR" sz="4800" dirty="0" smtClean="0">
                <a:cs typeface="B Koodak" pitchFamily="2" charset="-78"/>
              </a:rPr>
              <a:t> یا مخاطبین باز خورد</a:t>
            </a:r>
            <a:endParaRPr lang="en-US" sz="48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هشتم: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0628"/>
            <a:ext cx="3203848" cy="2402886"/>
          </a:xfrm>
          <a:prstGeom prst="rect">
            <a:avLst/>
          </a:prstGeom>
        </p:spPr>
      </p:pic>
    </p:spTree>
    <p:extLst>
      <p:ext uri="{BB962C8B-B14F-4D97-AF65-F5344CB8AC3E}">
        <p14:creationId xmlns:p14="http://schemas.microsoft.com/office/powerpoint/2010/main" val="27525602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dirty="0" smtClean="0">
                <a:cs typeface="B Koodak" pitchFamily="2" charset="-78"/>
              </a:rPr>
              <a:t>انسانهای بزرگ در عرصه تعلیم وتربیت گرچه </a:t>
            </a:r>
            <a:r>
              <a:rPr lang="fa-IR" u="sng" dirty="0" smtClean="0">
                <a:solidFill>
                  <a:srgbClr val="FF0000"/>
                </a:solidFill>
                <a:cs typeface="B Koodak" pitchFamily="2" charset="-78"/>
              </a:rPr>
              <a:t>بسیار پیچیده </a:t>
            </a:r>
            <a:r>
              <a:rPr lang="fa-IR" dirty="0" smtClean="0">
                <a:cs typeface="B Koodak" pitchFamily="2" charset="-78"/>
              </a:rPr>
              <a:t>فکر می کنند اما</a:t>
            </a:r>
            <a:r>
              <a:rPr lang="fa-IR" u="sng" dirty="0" smtClean="0">
                <a:cs typeface="B Koodak" pitchFamily="2" charset="-78"/>
              </a:rPr>
              <a:t> </a:t>
            </a:r>
            <a:r>
              <a:rPr lang="fa-IR" u="sng" dirty="0" smtClean="0">
                <a:solidFill>
                  <a:srgbClr val="FF0000"/>
                </a:solidFill>
                <a:cs typeface="B Koodak" pitchFamily="2" charset="-78"/>
              </a:rPr>
              <a:t>بسیار ساده و عامه فهم </a:t>
            </a:r>
            <a:r>
              <a:rPr lang="fa-IR" dirty="0" smtClean="0">
                <a:cs typeface="B Koodak" pitchFamily="2" charset="-78"/>
              </a:rPr>
              <a:t>حرف می زنند!! </a:t>
            </a:r>
          </a:p>
          <a:p>
            <a:pPr algn="r" rtl="1"/>
            <a:r>
              <a:rPr lang="fa-IR" dirty="0" smtClean="0">
                <a:cs typeface="B Koodak" pitchFamily="2" charset="-78"/>
              </a:rPr>
              <a:t>یادمان باشد مخاطب باز خورد کتبی شما مثلا در کلاس اول بچه نمی تواند باشد چون اصلا سوادی کتبی ندارد. بلکه مخاطب شما اولیای او هستند پس سطح دانش و سواد آنها را باید بدانید و در ملاقاتهای حضوری با مکالمات و دیالوگ ها و مراوداتی که دارید متوجه میزان فهم آنها از باز خورد های خود را شوید و بازخوردهای خود را با فهم آنها تنظیم کنید.</a:t>
            </a:r>
            <a:endParaRPr lang="en-US"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اصلاح گلوگاه هشتم: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45" y="188640"/>
            <a:ext cx="2857500" cy="1600200"/>
          </a:xfrm>
          <a:prstGeom prst="rect">
            <a:avLst/>
          </a:prstGeom>
        </p:spPr>
      </p:pic>
    </p:spTree>
    <p:extLst>
      <p:ext uri="{BB962C8B-B14F-4D97-AF65-F5344CB8AC3E}">
        <p14:creationId xmlns:p14="http://schemas.microsoft.com/office/powerpoint/2010/main" val="385419203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7"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3600" dirty="0" smtClean="0">
                <a:cs typeface="B Koodak" pitchFamily="2" charset="-78"/>
              </a:rPr>
              <a:t>بیشتر اوقات یادمان می رود که هدف ارزشیابی کیفی – توصیفی؛ ارزشیابی </a:t>
            </a:r>
            <a:r>
              <a:rPr lang="fa-IR" sz="3600" dirty="0" smtClean="0">
                <a:solidFill>
                  <a:srgbClr val="FF0000"/>
                </a:solidFill>
                <a:cs typeface="B Koodak" pitchFamily="2" charset="-78"/>
              </a:rPr>
              <a:t>برای</a:t>
            </a:r>
            <a:r>
              <a:rPr lang="fa-IR" sz="3600" dirty="0" smtClean="0">
                <a:cs typeface="B Koodak" pitchFamily="2" charset="-78"/>
              </a:rPr>
              <a:t> یادگیری و در خدمت یادگیری است و نه ارزشیابی </a:t>
            </a:r>
            <a:r>
              <a:rPr lang="fa-IR" sz="3600" dirty="0" smtClean="0">
                <a:solidFill>
                  <a:srgbClr val="FF0000"/>
                </a:solidFill>
                <a:cs typeface="B Koodak" pitchFamily="2" charset="-78"/>
              </a:rPr>
              <a:t>از</a:t>
            </a:r>
            <a:r>
              <a:rPr lang="fa-IR" sz="3600" dirty="0" smtClean="0">
                <a:cs typeface="B Koodak" pitchFamily="2" charset="-78"/>
              </a:rPr>
              <a:t> یادگیری!!</a:t>
            </a:r>
            <a:endParaRPr lang="en-US" sz="36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گلوگاه نهم: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28" y="0"/>
            <a:ext cx="3329536" cy="2497152"/>
          </a:xfrm>
          <a:prstGeom prst="rect">
            <a:avLst/>
          </a:prstGeom>
        </p:spPr>
      </p:pic>
    </p:spTree>
    <p:extLst>
      <p:ext uri="{BB962C8B-B14F-4D97-AF65-F5344CB8AC3E}">
        <p14:creationId xmlns:p14="http://schemas.microsoft.com/office/powerpoint/2010/main" val="125265179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5"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16"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7"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8"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9"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0"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1"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800" dirty="0" smtClean="0">
                <a:cs typeface="B Koodak" pitchFamily="2" charset="-78"/>
              </a:rPr>
              <a:t>برای خود و همکاران جا بیاندازیم فرق است بین دو حرف اضافه </a:t>
            </a:r>
            <a:r>
              <a:rPr lang="fa-IR" sz="2800" dirty="0" smtClean="0">
                <a:solidFill>
                  <a:srgbClr val="FF0000"/>
                </a:solidFill>
                <a:cs typeface="B Koodak" pitchFamily="2" charset="-78"/>
              </a:rPr>
              <a:t>(از) و ( برای)!!</a:t>
            </a:r>
          </a:p>
          <a:p>
            <a:pPr algn="r" rtl="1"/>
            <a:r>
              <a:rPr lang="fa-IR" sz="2800" dirty="0" smtClean="0">
                <a:cs typeface="B Koodak" pitchFamily="2" charset="-78"/>
              </a:rPr>
              <a:t>هر باز خوردی، تکلیفی، آزمونی که به یادگیری کمک کند در راستای ارزشیابی برای یادگیری است(توصیفی) ارزشیابی از یادگیری های دانش آموز به منظور مچ گیری و هر عملی که ما را از هدف یادگیری دور کند انحراف از توصیفی محسوب می شود.</a:t>
            </a:r>
            <a:endParaRPr lang="en-US" sz="2800"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اصلاح گلوگاه نهم:</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36" y="260648"/>
            <a:ext cx="2857500" cy="1600200"/>
          </a:xfrm>
          <a:prstGeom prst="rect">
            <a:avLst/>
          </a:prstGeom>
        </p:spPr>
      </p:pic>
    </p:spTree>
    <p:extLst>
      <p:ext uri="{BB962C8B-B14F-4D97-AF65-F5344CB8AC3E}">
        <p14:creationId xmlns:p14="http://schemas.microsoft.com/office/powerpoint/2010/main" val="84318304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9"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5" dur="5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9"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5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cs typeface="B Koodak" pitchFamily="2" charset="-78"/>
              </a:rPr>
              <a:t>کتاب مدیریت بازخورد اثر بهمن قره داغی</a:t>
            </a:r>
          </a:p>
          <a:p>
            <a:pPr algn="r" rtl="1"/>
            <a:r>
              <a:rPr lang="fa-IR" dirty="0" smtClean="0">
                <a:cs typeface="B Koodak" pitchFamily="2" charset="-78"/>
              </a:rPr>
              <a:t>ارزشیابی توصیفی یعنی بازخورد موثر اثر طاهره رستگار</a:t>
            </a:r>
          </a:p>
          <a:p>
            <a:pPr algn="r" rtl="1"/>
            <a:r>
              <a:rPr lang="fa-IR" dirty="0" smtClean="0">
                <a:cs typeface="B Koodak" pitchFamily="2" charset="-78"/>
              </a:rPr>
              <a:t>صفر تابیست ارزشیابی کیفی – توصیفی اثر بهمن قره داغی</a:t>
            </a:r>
          </a:p>
          <a:p>
            <a:pPr algn="r" rtl="1"/>
            <a:r>
              <a:rPr lang="fa-IR" dirty="0" smtClean="0">
                <a:cs typeface="B Koodak" pitchFamily="2" charset="-78"/>
              </a:rPr>
              <a:t>ارزشیابی توصیفی دکتر حسنی </a:t>
            </a:r>
            <a:endParaRPr lang="en-US" dirty="0">
              <a:cs typeface="B Koodak" pitchFamily="2" charset="-78"/>
            </a:endParaRPr>
          </a:p>
        </p:txBody>
      </p:sp>
      <p:sp>
        <p:nvSpPr>
          <p:cNvPr id="2" name="Title 1"/>
          <p:cNvSpPr>
            <a:spLocks noGrp="1"/>
          </p:cNvSpPr>
          <p:nvPr>
            <p:ph type="title"/>
          </p:nvPr>
        </p:nvSpPr>
        <p:spPr/>
        <p:txBody>
          <a:bodyPr/>
          <a:lstStyle/>
          <a:p>
            <a:r>
              <a:rPr lang="fa-IR" dirty="0" smtClean="0">
                <a:solidFill>
                  <a:schemeClr val="tx1">
                    <a:lumMod val="95000"/>
                    <a:lumOff val="5000"/>
                  </a:schemeClr>
                </a:solidFill>
                <a:cs typeface="B Koodak" pitchFamily="2" charset="-78"/>
              </a:rPr>
              <a:t>منابع:</a:t>
            </a:r>
            <a:endParaRPr lang="en-US" dirty="0">
              <a:solidFill>
                <a:schemeClr val="tx1">
                  <a:lumMod val="95000"/>
                  <a:lumOff val="5000"/>
                </a:schemeClr>
              </a:solidFill>
              <a:cs typeface="B Koodak"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4653136"/>
            <a:ext cx="9020609" cy="2088232"/>
          </a:xfrm>
          <a:prstGeom prst="rect">
            <a:avLst/>
          </a:prstGeom>
        </p:spPr>
      </p:pic>
    </p:spTree>
    <p:extLst>
      <p:ext uri="{BB962C8B-B14F-4D97-AF65-F5344CB8AC3E}">
        <p14:creationId xmlns:p14="http://schemas.microsoft.com/office/powerpoint/2010/main" val="2411617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Waveform</Template>
  <TotalTime>430</TotalTime>
  <Words>1378</Words>
  <Application>Microsoft Office PowerPoint</Application>
  <PresentationFormat>On-screen Show (4:3)</PresentationFormat>
  <Paragraphs>80</Paragraphs>
  <Slides>23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B Koodak</vt:lpstr>
      <vt:lpstr>Calibri</vt:lpstr>
      <vt:lpstr>Candara</vt:lpstr>
      <vt:lpstr>Symbol</vt:lpstr>
      <vt:lpstr>Waveform</vt:lpstr>
      <vt:lpstr> </vt:lpstr>
      <vt:lpstr>آسان سازی ارزشیابی کیفی - توصیفی</vt:lpstr>
      <vt:lpstr>گلوگاه اول:</vt:lpstr>
      <vt:lpstr>اصلاح گلوگاه اول: </vt:lpstr>
      <vt:lpstr>گلوگاه دوم:</vt:lpstr>
      <vt:lpstr>اصلاح گلوگاه دوم</vt:lpstr>
      <vt:lpstr>گلوگاه سوم:</vt:lpstr>
      <vt:lpstr> اصلاح گلوگاه سوم</vt:lpstr>
      <vt:lpstr>گلوگاه چهارم:</vt:lpstr>
      <vt:lpstr>اصلاح گلوگاه چهارم</vt:lpstr>
      <vt:lpstr>ادامه اصلاح گلوگاه چهارم</vt:lpstr>
      <vt:lpstr>گلوگاه پنجم:</vt:lpstr>
      <vt:lpstr>اصلاح گلوگاه پنجم:</vt:lpstr>
      <vt:lpstr>گلوگاه ششم:</vt:lpstr>
      <vt:lpstr>اصلاح گلوگاه ششم:</vt:lpstr>
      <vt:lpstr>ادامه</vt:lpstr>
      <vt:lpstr>گلوگاه هفتم:</vt:lpstr>
      <vt:lpstr>اصلاح گلوگاه هفتم:</vt:lpstr>
      <vt:lpstr>گلوگاه هشتم:</vt:lpstr>
      <vt:lpstr>اصلاح گلوگاه هشتم:</vt:lpstr>
      <vt:lpstr>گلوگاه نهم:</vt:lpstr>
      <vt:lpstr>اصلاح گلوگاه نهم:</vt:lpstr>
      <vt:lpstr>منابع:</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MRT www.Win2Farsi.com</cp:lastModifiedBy>
  <cp:revision>103</cp:revision>
  <dcterms:created xsi:type="dcterms:W3CDTF">2017-12-26T15:52:51Z</dcterms:created>
  <dcterms:modified xsi:type="dcterms:W3CDTF">2020-03-01T18:51:27Z</dcterms:modified>
</cp:coreProperties>
</file>