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4">
  <p:sldMasterIdLst>
    <p:sldMasterId id="2147483648" r:id="rId1"/>
  </p:sldMasterIdLst>
  <p:sldIdLst>
    <p:sldId id="272" r:id="rId2"/>
    <p:sldId id="330" r:id="rId3"/>
    <p:sldId id="331" r:id="rId4"/>
    <p:sldId id="332" r:id="rId5"/>
    <p:sldId id="333" r:id="rId6"/>
    <p:sldId id="334" r:id="rId7"/>
    <p:sldId id="335" r:id="rId8"/>
    <p:sldId id="336" r:id="rId9"/>
    <p:sldId id="337" r:id="rId10"/>
    <p:sldId id="338" r:id="rId11"/>
    <p:sldId id="339" r:id="rId12"/>
    <p:sldId id="340" r:id="rId13"/>
    <p:sldId id="341" r:id="rId14"/>
    <p:sldId id="342" r:id="rId15"/>
    <p:sldId id="343" r:id="rId16"/>
    <p:sldId id="278"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265" autoAdjust="0"/>
    <p:restoredTop sz="94434" autoAdjust="0"/>
  </p:normalViewPr>
  <p:slideViewPr>
    <p:cSldViewPr snapToGrid="0">
      <p:cViewPr varScale="1">
        <p:scale>
          <a:sx n="83" d="100"/>
          <a:sy n="83" d="100"/>
        </p:scale>
        <p:origin x="720"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pPr/>
              <a:t>5/12/2018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26933368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pPr/>
              <a:t>5/12/2018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20622684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0409256-BB9D-4EE1-978B-903609A03B5E}" type="datetimeFigureOut">
              <a:rPr lang="en-US" smtClean="0"/>
              <a:pPr/>
              <a:t>5/12/2018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7609163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0409256-BB9D-4EE1-978B-903609A03B5E}" type="datetimeFigureOut">
              <a:rPr lang="en-US" smtClean="0"/>
              <a:pPr/>
              <a:t>5/12/2018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25097582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0409256-BB9D-4EE1-978B-903609A03B5E}" type="datetimeFigureOut">
              <a:rPr lang="en-US" smtClean="0"/>
              <a:pPr/>
              <a:t>5/12/2018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7117379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0409256-BB9D-4EE1-978B-903609A03B5E}" type="datetimeFigureOut">
              <a:rPr lang="en-US" smtClean="0"/>
              <a:pPr/>
              <a:t>5/12/2018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31128513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409256-BB9D-4EE1-978B-903609A03B5E}" type="datetimeFigureOut">
              <a:rPr lang="en-US" smtClean="0"/>
              <a:pPr/>
              <a:t>5/12/2018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4090097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0409256-BB9D-4EE1-978B-903609A03B5E}" type="datetimeFigureOut">
              <a:rPr lang="en-US" smtClean="0"/>
              <a:pPr/>
              <a:t>5/12/2018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41048423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0409256-BB9D-4EE1-978B-903609A03B5E}" type="datetimeFigureOut">
              <a:rPr lang="en-US" smtClean="0"/>
              <a:pPr/>
              <a:t>5/12/2018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18930917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pPr/>
              <a:t>5/12/2018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40734380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pPr/>
              <a:t>5/12/2018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24232655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0409256-BB9D-4EE1-978B-903609A03B5E}" type="datetimeFigureOut">
              <a:rPr lang="en-US" smtClean="0"/>
              <a:pPr/>
              <a:t>5/12/2018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2E791C-0A8C-41CF-A358-0882E33B6A3D}" type="slidenum">
              <a:rPr lang="en-US" smtClean="0"/>
              <a:pPr/>
              <a:t>‹#›</a:t>
            </a:fld>
            <a:endParaRPr lang="en-US"/>
          </a:p>
        </p:txBody>
      </p:sp>
    </p:spTree>
    <p:extLst>
      <p:ext uri="{BB962C8B-B14F-4D97-AF65-F5344CB8AC3E}">
        <p14:creationId xmlns:p14="http://schemas.microsoft.com/office/powerpoint/2010/main" val="23598562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24259" y="721217"/>
            <a:ext cx="6877318" cy="5447645"/>
          </a:xfrm>
          <a:prstGeom prst="rect">
            <a:avLst/>
          </a:prstGeom>
          <a:noFill/>
        </p:spPr>
        <p:txBody>
          <a:bodyPr wrap="square" rtlCol="0">
            <a:spAutoFit/>
          </a:bodyPr>
          <a:lstStyle/>
          <a:p>
            <a:pPr algn="ctr"/>
            <a:endParaRPr lang="fa-IR" sz="5400" dirty="0" smtClean="0">
              <a:solidFill>
                <a:srgbClr val="C00000"/>
              </a:solidFill>
              <a:cs typeface="B Titr" panose="00000700000000000000" pitchFamily="2" charset="-78"/>
            </a:endParaRPr>
          </a:p>
          <a:p>
            <a:pPr algn="ctr" rtl="1"/>
            <a:endParaRPr lang="fa-IR" sz="5400" dirty="0">
              <a:solidFill>
                <a:srgbClr val="C00000"/>
              </a:solidFill>
              <a:cs typeface="B Titr" panose="00000700000000000000" pitchFamily="2" charset="-78"/>
            </a:endParaRPr>
          </a:p>
          <a:p>
            <a:pPr algn="ctr" rtl="1"/>
            <a:r>
              <a:rPr lang="fa-IR" sz="5400" dirty="0" smtClean="0">
                <a:solidFill>
                  <a:srgbClr val="C00000"/>
                </a:solidFill>
                <a:cs typeface="B Titr" panose="00000700000000000000" pitchFamily="2" charset="-78"/>
              </a:rPr>
              <a:t>سفر آب روی زمین </a:t>
            </a:r>
          </a:p>
          <a:p>
            <a:endParaRPr lang="fa-IR" sz="5400" dirty="0" smtClean="0">
              <a:solidFill>
                <a:srgbClr val="C00000"/>
              </a:solidFill>
              <a:cs typeface="B Titr" panose="00000700000000000000" pitchFamily="2" charset="-78"/>
            </a:endParaRPr>
          </a:p>
          <a:p>
            <a:endParaRPr lang="fa-IR" sz="5400" dirty="0">
              <a:solidFill>
                <a:srgbClr val="C00000"/>
              </a:solidFill>
              <a:cs typeface="B Titr" panose="00000700000000000000" pitchFamily="2" charset="-78"/>
            </a:endParaRPr>
          </a:p>
          <a:p>
            <a:endParaRPr lang="fa-IR" sz="5400" dirty="0" smtClean="0">
              <a:solidFill>
                <a:srgbClr val="C00000"/>
              </a:solidFill>
              <a:cs typeface="B Titr" panose="00000700000000000000" pitchFamily="2" charset="-78"/>
            </a:endParaRPr>
          </a:p>
          <a:p>
            <a:pPr algn="ctr" rtl="1"/>
            <a:r>
              <a:rPr lang="fa-IR" sz="2400" dirty="0">
                <a:solidFill>
                  <a:srgbClr val="C00000"/>
                </a:solidFill>
                <a:cs typeface="B Titr" panose="00000700000000000000" pitchFamily="2" charset="-78"/>
              </a:rPr>
              <a:t>مدرس</a:t>
            </a:r>
            <a:r>
              <a:rPr lang="fa-IR" sz="2400" dirty="0" smtClean="0">
                <a:solidFill>
                  <a:srgbClr val="C00000"/>
                </a:solidFill>
                <a:cs typeface="B Titr" panose="00000700000000000000" pitchFamily="2" charset="-78"/>
              </a:rPr>
              <a:t>:</a:t>
            </a:r>
            <a:endParaRPr lang="en-US" sz="2400" dirty="0">
              <a:solidFill>
                <a:srgbClr val="C00000"/>
              </a:solidFill>
              <a:cs typeface="B Titr" panose="00000700000000000000" pitchFamily="2" charset="-78"/>
            </a:endParaRPr>
          </a:p>
        </p:txBody>
      </p:sp>
      <p:sp>
        <p:nvSpPr>
          <p:cNvPr id="3" name="Rectangle 2"/>
          <p:cNvSpPr/>
          <p:nvPr/>
        </p:nvSpPr>
        <p:spPr>
          <a:xfrm>
            <a:off x="5464586" y="4207648"/>
            <a:ext cx="1257075" cy="461665"/>
          </a:xfrm>
          <a:prstGeom prst="rect">
            <a:avLst/>
          </a:prstGeom>
        </p:spPr>
        <p:txBody>
          <a:bodyPr wrap="none">
            <a:spAutoFit/>
          </a:bodyPr>
          <a:lstStyle/>
          <a:p>
            <a:pPr algn="ctr"/>
            <a:r>
              <a:rPr lang="fa-IR" sz="2400" dirty="0" smtClean="0">
                <a:solidFill>
                  <a:srgbClr val="C00000"/>
                </a:solidFill>
                <a:cs typeface="B Titr" panose="00000700000000000000" pitchFamily="2" charset="-78"/>
              </a:rPr>
              <a:t>علوم هفتم</a:t>
            </a:r>
          </a:p>
        </p:txBody>
      </p:sp>
    </p:spTree>
    <p:extLst>
      <p:ext uri="{BB962C8B-B14F-4D97-AF65-F5344CB8AC3E}">
        <p14:creationId xmlns:p14="http://schemas.microsoft.com/office/powerpoint/2010/main" val="254350813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14337" name="Rectangle 1"/>
          <p:cNvSpPr>
            <a:spLocks noChangeArrowheads="1"/>
          </p:cNvSpPr>
          <p:nvPr/>
        </p:nvSpPr>
        <p:spPr bwMode="auto">
          <a:xfrm>
            <a:off x="600075" y="2228850"/>
            <a:ext cx="11277600" cy="440966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فضا نوردان هنگام مشاهده ی سیاره ی زمین از فاصله های دورنام سیاره ی آبی به آن داده اند ،چرا که بیش تر سطح زمین را آب فرا گرفته است .( بیش از 75%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آب مهم ترین عامل حیات است و مسلما بدون آب زندگی برای ما مشکل ویا حتی غیر ممکن خواهد بود ، حدود 70 درصدبدن ما را آب تشکیل می دهد و بسیاری از فعالیت ها واعمال حیاتی مان به آب وابسته اند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آب کره چیسیت ؟ به مجموعه ی آب های موجود در اتمسفر ، سطح و درون زمین که به صورت جامد ، مایع و بخار می باشند ، آب کره گفته می شود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12289" name="Rectangle 1"/>
          <p:cNvSpPr>
            <a:spLocks noChangeArrowheads="1"/>
          </p:cNvSpPr>
          <p:nvPr/>
        </p:nvSpPr>
        <p:spPr bwMode="auto">
          <a:xfrm>
            <a:off x="885825" y="2333685"/>
            <a:ext cx="10868025"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آب کره شامل اقیانوس ها ، دریاها و دریاچه ها ، رودخانه ها و آب های زیر زمینی ، نزولات جوی، رطوبت هوا وتوده های یخ و برف می باشد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a:t>
            </a: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از کل آب های موجود در زمین</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تنها 3% آن ها شیرین هستند که بیش تر در یخچال ها و زیر زمین و مقدار کم تری در دریاچه ها ، رودخانه ها ، چاه ها و .......... قرار گرفته اند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11265" name="Rectangle 1"/>
          <p:cNvSpPr>
            <a:spLocks noChangeArrowheads="1"/>
          </p:cNvSpPr>
          <p:nvPr/>
        </p:nvSpPr>
        <p:spPr bwMode="auto">
          <a:xfrm>
            <a:off x="695325" y="2228850"/>
            <a:ext cx="10944225" cy="39703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آب شیرین چیست ؟ به آبی که می خوریم ودرصنعت وکشاورزی ازآن استفاده می کنیم آ ب شیرین گفته می شود آب شیرین محصول بارندگی است</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سه شرط لازم برای تبدیل ابر به باران</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1- وجود سطحی مانند گرد وغبار در هوا برای آن که مولکول های آب بتواند به آن ها بچسبند و قطره های باران تشکیل دهند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2- بزرگ شدن قطره های ریز باران به قدری که در اثر سنگینی و نیروی گرانش زمین ، سقوط کنند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3- دمای هوای مرطوب کاهش یابد و رطوبت به اندازه کافی وجود داشته باشد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en-US" sz="2400" b="1" i="0" u="none" strike="noStrike" cap="none" normalizeH="0" baseline="0" dirty="0" smtClean="0">
                <a:ln>
                  <a:noFill/>
                </a:ln>
                <a:solidFill>
                  <a:schemeClr val="tx1"/>
                </a:solidFill>
                <a:effectLst/>
                <a:latin typeface="Arial" pitchFamily="34" charset="0"/>
                <a:cs typeface="B Nazanin" pitchFamily="2" charset="-78"/>
              </a:rPr>
              <a:t>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10241" name="Rectangle 1"/>
          <p:cNvSpPr>
            <a:spLocks noChangeArrowheads="1"/>
          </p:cNvSpPr>
          <p:nvPr/>
        </p:nvSpPr>
        <p:spPr bwMode="auto">
          <a:xfrm>
            <a:off x="-1" y="2400300"/>
            <a:ext cx="11772901" cy="37856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برف : در صورتی که دمای هوا در هنگام تراکم ، به زیر صفر برسد بارش به صورت برف می باشد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باران : وقتی که دمای هوا در هنگام تراکم ، به بالای صفر درجه سیلیسوس برسد بارش به صورت باران خواهد بود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تگرگ : اگر قطرات باران در مسیر پایین آمدن به سطح زمین ازتوده های هوای سرد عبور کنند به تگرگ تبدیل می شوند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en-US" sz="2400" b="1" i="0" u="none" strike="noStrike" cap="none" normalizeH="0" baseline="0" dirty="0" smtClean="0">
                <a:ln>
                  <a:noFill/>
                </a:ln>
                <a:solidFill>
                  <a:schemeClr val="tx1"/>
                </a:solidFill>
                <a:effectLst/>
                <a:latin typeface="Arial" pitchFamily="34" charset="0"/>
                <a:cs typeface="B Nazanin" pitchFamily="2" charset="-78"/>
              </a:rPr>
              <a:t>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9217" name="Rectangle 1"/>
          <p:cNvSpPr>
            <a:spLocks noChangeArrowheads="1"/>
          </p:cNvSpPr>
          <p:nvPr/>
        </p:nvSpPr>
        <p:spPr bwMode="auto">
          <a:xfrm>
            <a:off x="1466851" y="2933701"/>
            <a:ext cx="10201274"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باران کجا می رود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1- بخشی از آن به بخار تبدیل می شود ودوباره به اتمسفر صعود میکند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2- قسمتی ازآن به صورت آب جاری به دریاو اقیانوس برمی گردد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3- بخش باقیمانده داخل زمین نفوذ می کند ومخازن آب زیر زمینی را تشکیل می د هد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8193" name="Rectangle 1"/>
          <p:cNvSpPr>
            <a:spLocks noChangeArrowheads="1"/>
          </p:cNvSpPr>
          <p:nvPr/>
        </p:nvSpPr>
        <p:spPr bwMode="auto">
          <a:xfrm>
            <a:off x="962025" y="2533651"/>
            <a:ext cx="10753725" cy="392415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150000"/>
              </a:lnSpc>
              <a:spcBef>
                <a:spcPct val="0"/>
              </a:spcBef>
              <a:spcAft>
                <a:spcPct val="0"/>
              </a:spcAft>
              <a:buClrTx/>
              <a:buSzTx/>
              <a:buFontTx/>
              <a:buNone/>
              <a:tabLst/>
            </a:pPr>
            <a:r>
              <a:rPr kumimoji="0" lang="fa-IR" sz="2400" b="1" i="0" u="none" strike="noStrike" cap="none" normalizeH="0" baseline="0" dirty="0" smtClean="0">
                <a:ln>
                  <a:noFill/>
                </a:ln>
                <a:solidFill>
                  <a:srgbClr val="FF0000"/>
                </a:solidFill>
                <a:effectLst/>
                <a:latin typeface="Arial" pitchFamily="34" charset="0"/>
                <a:ea typeface="Times New Roman" pitchFamily="18" charset="0"/>
                <a:cs typeface="B Nazanin" pitchFamily="2" charset="-78"/>
              </a:rPr>
              <a:t>عوامل موثر برآب های جاری</a:t>
            </a:r>
            <a:r>
              <a:rPr kumimoji="0" lang="en-US" sz="2400" b="1" i="0" u="none" strike="noStrike" cap="none" normalizeH="0" baseline="0" dirty="0" smtClean="0">
                <a:ln>
                  <a:noFill/>
                </a:ln>
                <a:solidFill>
                  <a:srgbClr val="FF0000"/>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rgbClr val="FF0000"/>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1- شیب زمین</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هر چه شیب زمین بیشترباشد ، میزان آبی که جاری می شود ، بیش تراست</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2- جنس زمین : هرچه جنس زمین سخت ترباشد ، میزان آب جاری بیش تراست</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3-شدت ومیزان بارندگی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هر چه شدت ومیزان بارندگی بیش ترباشد ، میزان آب جاری بیش تر است</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4- پوشش گیاهی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وجود پوشش گیاهی زیاد ، باعث توقف بیش تر آب و نفوذ آن به زمین می شود ومیزان آب جاری را کم می کند</a:t>
            </a:r>
            <a:r>
              <a:rPr kumimoji="0" lang="en-US" sz="2400" b="1" i="0" u="none" strike="noStrike" cap="none" normalizeH="0" baseline="0" dirty="0" smtClean="0">
                <a:ln>
                  <a:noFill/>
                </a:ln>
                <a:solidFill>
                  <a:schemeClr val="tx1"/>
                </a:solidFill>
                <a:effectLst/>
                <a:latin typeface="Arial" pitchFamily="34" charset="0"/>
                <a:cs typeface="B Nazanin" pitchFamily="2" charset="-78"/>
              </a:rPr>
              <a:t>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7169" name="Rectangle 1"/>
          <p:cNvSpPr>
            <a:spLocks noChangeArrowheads="1"/>
          </p:cNvSpPr>
          <p:nvPr/>
        </p:nvSpPr>
        <p:spPr bwMode="auto">
          <a:xfrm>
            <a:off x="571500" y="2628899"/>
            <a:ext cx="11191875" cy="37856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سد سازی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یکی از راه هایی است که می توان به وسیله ی آن از آب های جاری استفاده ی بهتر وبیش تری کرد . سدها علاوه بر مهار آب رود باعث ذخیره کردن آب به منظوراستفاده در کشاورزی ، آبیاری وازهمه مهم ترتولید برق می شوند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حوضه آبریز</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منظقه ای که آب های سطحی آن توسط یک رود و انشعابات آن از نقاط مرتفع به سمت نواحی پست تر هدایت می شود . حوضه آبریزنام دارد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en-US" sz="2400" b="1" i="0" u="none" strike="noStrike" cap="none" normalizeH="0" baseline="0" dirty="0" smtClean="0">
                <a:ln>
                  <a:noFill/>
                </a:ln>
                <a:solidFill>
                  <a:schemeClr val="tx1"/>
                </a:solidFill>
                <a:effectLst/>
                <a:latin typeface="Arial" pitchFamily="34" charset="0"/>
                <a:cs typeface="B Nazanin" pitchFamily="2" charset="-78"/>
              </a:rPr>
              <a:t>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6145" name="Rectangle 1"/>
          <p:cNvSpPr>
            <a:spLocks noChangeArrowheads="1"/>
          </p:cNvSpPr>
          <p:nvPr/>
        </p:nvSpPr>
        <p:spPr bwMode="auto">
          <a:xfrm>
            <a:off x="1047750" y="2238374"/>
            <a:ext cx="10687050" cy="447814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مخروط افکنه</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:سنگ ها و مواد تخریب شده در طی مسیربه هم برخورد می کنند وبه قطعات ریزتری تبدیل می شوند تا به قسمت های پایین حوضه ی آبریز منتقل و در آن جا ته نشین شوند وباعث به وجود آمدن مخروط افکنه گردند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اهمیت مخروط افکنه : 1- زمین های حاصلخیز کشاورزی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2- معادن شن و ماسه</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3- ذخیره ی آب های زیرزمینی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فعالیت رود : 1- رودهای مناطق کوهستانی : الف)شیب رودخانه ها و سرعت آب زیاد است</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ب)مسیر رودخانه سنگی وآن زلال است</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ج)مسیرآن مستقیم است</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en-US" sz="2400" b="1" i="0" u="none" strike="noStrike" cap="none" normalizeH="0" baseline="0" dirty="0" smtClean="0">
                <a:ln>
                  <a:noFill/>
                </a:ln>
                <a:solidFill>
                  <a:schemeClr val="tx1"/>
                </a:solidFill>
                <a:effectLst/>
                <a:latin typeface="Arial" pitchFamily="34" charset="0"/>
                <a:cs typeface="B Nazanin" pitchFamily="2" charset="-78"/>
              </a:rPr>
              <a:t>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5121" name="Rectangle 1"/>
          <p:cNvSpPr>
            <a:spLocks noChangeArrowheads="1"/>
          </p:cNvSpPr>
          <p:nvPr/>
        </p:nvSpPr>
        <p:spPr bwMode="auto">
          <a:xfrm>
            <a:off x="1933574" y="3038475"/>
            <a:ext cx="9896475" cy="221599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2- رودهای مناطق هموار</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1- شیب رودخانه ها وسرعت آب کم است</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ب) جنس بستر رودخانه ازماسه ورس بوده و آب آن گل آلود است</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ج) مسیرمارپیچی ایجاد می نماید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4097" name="Rectangle 1"/>
          <p:cNvSpPr>
            <a:spLocks noChangeArrowheads="1"/>
          </p:cNvSpPr>
          <p:nvPr/>
        </p:nvSpPr>
        <p:spPr bwMode="auto">
          <a:xfrm>
            <a:off x="923924" y="2257425"/>
            <a:ext cx="10925175" cy="447814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آلودگی رودخانه ای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فاضلاب شهری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فاضلاب کشاورزی ، فاضلاب صنعتی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دریاچه ها</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بخشی از آب کره در سطح خشکی ها واقع شده است و به طورطبیعی به آب های آزاد راه ندارد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اهمیت دریاچه ها : 1- تامین مواد غذایی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2- تامین مواد معدنی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3- ذخایر نفت وگاز</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4- گردشگری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5- تعدیل آب و هوای منطقه</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6- حمل و نقل</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7- کشتیرانی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انواع دریاچه ها : 1- طبیعی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2- مصنوعی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3074" name="Rectangle 2"/>
          <p:cNvSpPr>
            <a:spLocks noChangeArrowheads="1"/>
          </p:cNvSpPr>
          <p:nvPr/>
        </p:nvSpPr>
        <p:spPr bwMode="auto">
          <a:xfrm>
            <a:off x="1247775" y="2771775"/>
            <a:ext cx="10553699"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1- طبیعی : یزرگ ترین دریاچه ی طبیعی جهان دریاچه ی خزر ( کاسپین ) است که به علت وسعت زیاد به آن دریا گفته می شود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2- مصنوعی که شامل دریاچه های پشت سدها و دریاچه های اطراف شهر ها به منظور تعدیل دمای هوا ، حفظ محیط زیست ، توسعه گردشگری</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2049" name="Rectangle 1"/>
          <p:cNvSpPr>
            <a:spLocks noChangeArrowheads="1"/>
          </p:cNvSpPr>
          <p:nvPr/>
        </p:nvSpPr>
        <p:spPr bwMode="auto">
          <a:xfrm>
            <a:off x="485775" y="2638426"/>
            <a:ext cx="11506199" cy="37567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حرکات آب دریاها</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1- موج: به حرکت آب به سمت بالا و پایین موج آب گفته میشود . امواج دریا باعث فرسایش و تغییر شکل سواحل دریا می شود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 </a:t>
            </a: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سونامی ( آبتاز) : در هنگام وقوع زمین لرزه ، آتشفشان های زیر دریایی یا طوفان های بسیار شدید امواج بزرگی ایجاد می شود و خرابی زیادی به وجود می آورند که به آن آبتاز یا سونامی گفته میشود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en-US" sz="2400" b="1" i="0" u="none" strike="noStrike" cap="none" normalizeH="0" baseline="0" dirty="0" smtClean="0">
                <a:ln>
                  <a:noFill/>
                </a:ln>
                <a:solidFill>
                  <a:schemeClr val="tx1"/>
                </a:solidFill>
                <a:effectLst/>
                <a:latin typeface="Arial" pitchFamily="34" charset="0"/>
                <a:cs typeface="B Nazanin" pitchFamily="2" charset="-78"/>
              </a:rPr>
              <a:t>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1025" name="Rectangle 1"/>
          <p:cNvSpPr>
            <a:spLocks noChangeArrowheads="1"/>
          </p:cNvSpPr>
          <p:nvPr/>
        </p:nvSpPr>
        <p:spPr bwMode="auto">
          <a:xfrm>
            <a:off x="419100" y="2381250"/>
            <a:ext cx="11449049" cy="37856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2- جریان های دریایی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در داخل دریاها جریان هایی وجود دارد که در آن بخشی از آب دیا نسبت به آبهای اطراف خود جابه جا میشود که به آن ها جریانهای دریایی گفته می شود.جریان های دریایی به دلیل اختلاف دما مانند جریان گلف استریم یا شوری آب ( اختلاف چگالی ) مانند جریان تنگه هرمزایجاد می شوند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3- جزر و مد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نوعی دیگر از حرکت آب دریاهاست که در اثر نیروی گرانش ماه و خورشید ایجاد می شود . به بالا آمدن آب و حرکت آن به سمت ساحل مد و به پایین رفتن آب در سواحل جزر گفته می شود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en-US" sz="2400" b="1" i="0" u="none" strike="noStrike" cap="none" normalizeH="0" baseline="0" dirty="0" smtClean="0">
                <a:ln>
                  <a:noFill/>
                </a:ln>
                <a:solidFill>
                  <a:schemeClr val="tx1"/>
                </a:solidFill>
                <a:effectLst/>
                <a:latin typeface="Arial" pitchFamily="34" charset="0"/>
                <a:cs typeface="B Nazanin" pitchFamily="2" charset="-78"/>
              </a:rPr>
              <a:t>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33793" name="Rectangle 1"/>
          <p:cNvSpPr>
            <a:spLocks noChangeArrowheads="1"/>
          </p:cNvSpPr>
          <p:nvPr/>
        </p:nvSpPr>
        <p:spPr bwMode="auto">
          <a:xfrm>
            <a:off x="542925" y="2962274"/>
            <a:ext cx="11277600" cy="23083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یخچال ها</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درنقاط سرد کوهستانی که میانگین دمای هوا کم تر از صفر درجه ی سلسیوس است ، بارش عمدتا به صورت برف بوده و مقدار تبخیر کم تر از بارندگی است یخچال تشکیل می گردد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a:t>
            </a: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یخچال ها را توان به دو دسته ی یخچال های عظیم قطبی ویخچال های کوهستانی تقسیم کرد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en-US" sz="2400" b="1" i="0" u="none" strike="noStrike" cap="none" normalizeH="0" baseline="0" dirty="0" smtClean="0">
                <a:ln>
                  <a:noFill/>
                </a:ln>
                <a:solidFill>
                  <a:schemeClr val="tx1"/>
                </a:solidFill>
                <a:effectLst/>
                <a:latin typeface="Arial" pitchFamily="34" charset="0"/>
                <a:cs typeface="B Nazanin" pitchFamily="2" charset="-78"/>
              </a:rPr>
              <a:t>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5521318" y="2932639"/>
            <a:ext cx="1973617" cy="1323439"/>
          </a:xfrm>
          <a:prstGeom prst="rect">
            <a:avLst/>
          </a:prstGeom>
        </p:spPr>
        <p:txBody>
          <a:bodyPr wrap="none">
            <a:spAutoFit/>
          </a:bodyPr>
          <a:lstStyle/>
          <a:p>
            <a:pPr algn="ctr"/>
            <a:r>
              <a:rPr lang="fa-IR" sz="8000" dirty="0" smtClean="0">
                <a:solidFill>
                  <a:srgbClr val="C00000"/>
                </a:solidFill>
                <a:cs typeface="B Titr" panose="00000700000000000000" pitchFamily="2" charset="-78"/>
              </a:rPr>
              <a:t>پایان</a:t>
            </a:r>
          </a:p>
        </p:txBody>
      </p:sp>
    </p:spTree>
    <p:extLst>
      <p:ext uri="{BB962C8B-B14F-4D97-AF65-F5344CB8AC3E}">
        <p14:creationId xmlns:p14="http://schemas.microsoft.com/office/powerpoint/2010/main" val="29240139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514</TotalTime>
  <Words>1074</Words>
  <Application>Microsoft Office PowerPoint</Application>
  <PresentationFormat>Widescreen</PresentationFormat>
  <Paragraphs>54</Paragraphs>
  <Slides>16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Arial</vt:lpstr>
      <vt:lpstr>B Nazanin</vt:lpstr>
      <vt:lpstr>B Titr</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Alireza Golestan</dc:creator>
  <cp:lastModifiedBy>sajjad behmard</cp:lastModifiedBy>
  <cp:revision>85</cp:revision>
  <dcterms:created xsi:type="dcterms:W3CDTF">2015-07-06T05:06:21Z</dcterms:created>
  <dcterms:modified xsi:type="dcterms:W3CDTF">2018-05-12T11:59:23Z</dcterms:modified>
</cp:coreProperties>
</file>