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8" r:id="rId63"/>
    <p:sldId id="319" r:id="rId64"/>
    <p:sldId id="320" r:id="rId65"/>
    <p:sldId id="321" r:id="rId66"/>
    <p:sldId id="322" r:id="rId67"/>
    <p:sldId id="323" r:id="rId68"/>
    <p:sldId id="324" r:id="rId69"/>
    <p:sldId id="325" r:id="rId70"/>
    <p:sldId id="326" r:id="rId71"/>
    <p:sldId id="327" r:id="rId72"/>
    <p:sldId id="328" r:id="rId73"/>
    <p:sldId id="329" r:id="rId74"/>
    <p:sldId id="330" r:id="rId75"/>
    <p:sldId id="331" r:id="rId76"/>
    <p:sldId id="332" r:id="rId77"/>
    <p:sldId id="333" r:id="rId78"/>
    <p:sldId id="334" r:id="rId79"/>
    <p:sldId id="335" r:id="rId80"/>
    <p:sldId id="336" r:id="rId81"/>
    <p:sldId id="337" r:id="rId82"/>
    <p:sldId id="338" r:id="rId8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930" y="72"/>
      </p:cViewPr>
      <p:guideLst>
        <p:guide orient="horz" pos="2160"/>
        <p:guide pos="2880"/>
      </p:guideLst>
    </p:cSldViewPr>
  </p:slideViewPr>
  <p:notesTextViewPr>
    <p:cViewPr>
      <p:scale>
        <a:sx n="100" d="100"/>
        <a:sy n="100" d="100"/>
      </p:scale>
      <p:origin x="0" y="0"/>
    </p:cViewPr>
  </p:notesTextViewPr>
  <p:sorterViewPr>
    <p:cViewPr varScale="1">
      <p:scale>
        <a:sx n="1" d="1"/>
        <a:sy n="1" d="1"/>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8/27/2023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8/27/2023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8/27/2023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8/27/2023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hyperlink" Target="http://health-policy.sums.ac.ir/fa/research_group/comuni/f.html" TargetMode="External"/><Relationship Id="rId2" Type="http://schemas.openxmlformats.org/officeDocument/2006/relationships/hyperlink" Target="http://health-policy.sums.ac.ir/fa/research_group/comuni/h.html" TargetMode="Externa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PICTURES\Beamellah\by_the_name_of_allah.jpg"/>
          <p:cNvPicPr>
            <a:picLocks noChangeAspect="1" noChangeArrowheads="1"/>
          </p:cNvPicPr>
          <p:nvPr/>
        </p:nvPicPr>
        <p:blipFill>
          <a:blip r:embed="rId2" cstate="print"/>
          <a:srcRect/>
          <a:stretch>
            <a:fillRect/>
          </a:stretch>
        </p:blipFill>
        <p:spPr bwMode="auto">
          <a:xfrm>
            <a:off x="0" y="692696"/>
            <a:ext cx="9144000" cy="5832648"/>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297362"/>
          </a:xfrm>
        </p:spPr>
        <p:txBody>
          <a:bodyPr>
            <a:normAutofit/>
          </a:bodyPr>
          <a:lstStyle/>
          <a:p>
            <a:r>
              <a:rPr lang="fa-IR" sz="4800" b="1" dirty="0" smtClean="0"/>
              <a:t>بيماريھای شايع در مدارس</a:t>
            </a:r>
            <a:endParaRPr lang="en-US" sz="48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t>سرماخوردگی و آنفلوآنزا</a:t>
            </a:r>
            <a:br>
              <a:rPr lang="fa-IR" b="1" dirty="0" smtClean="0"/>
            </a:br>
            <a:endParaRPr lang="en-US" dirty="0"/>
          </a:p>
        </p:txBody>
      </p:sp>
      <p:sp>
        <p:nvSpPr>
          <p:cNvPr id="3" name="Content Placeholder 2"/>
          <p:cNvSpPr>
            <a:spLocks noGrp="1"/>
          </p:cNvSpPr>
          <p:nvPr>
            <p:ph idx="1"/>
          </p:nvPr>
        </p:nvSpPr>
        <p:spPr>
          <a:xfrm>
            <a:off x="457200" y="1143000"/>
            <a:ext cx="8229600" cy="5410200"/>
          </a:xfrm>
        </p:spPr>
        <p:txBody>
          <a:bodyPr>
            <a:normAutofit fontScale="92500" lnSpcReduction="20000"/>
          </a:bodyPr>
          <a:lstStyle/>
          <a:p>
            <a:pPr algn="r" rtl="1">
              <a:buNone/>
            </a:pPr>
            <a:r>
              <a:rPr lang="fa-IR" b="1" dirty="0" smtClean="0"/>
              <a:t>سرماخوردگی</a:t>
            </a:r>
          </a:p>
          <a:p>
            <a:pPr algn="r" rtl="1">
              <a:buNone/>
            </a:pPr>
            <a:r>
              <a:rPr lang="fa-IR" b="1" dirty="0" smtClean="0"/>
              <a:t>يکی از شايع ترين بيماريھای فصل سرما نزد دانش آموزان مدارس است.</a:t>
            </a:r>
          </a:p>
          <a:p>
            <a:pPr algn="r" rtl="1">
              <a:buNone/>
            </a:pPr>
            <a:r>
              <a:rPr lang="fa-IR" b="1" dirty="0" smtClean="0"/>
              <a:t>سرماخودگی عفونت حاد دستگاه تنفسی است که معمولاً به وسيله ويروسھای</a:t>
            </a:r>
            <a:r>
              <a:rPr lang="en-US" b="1" dirty="0" smtClean="0"/>
              <a:t> </a:t>
            </a:r>
            <a:r>
              <a:rPr lang="fa-IR" b="1" dirty="0" smtClean="0"/>
              <a:t>مختلفی ايجاد گرديده و پس از يک دوره کمون کوتاه 18 تا 48 ساعته، بدون</a:t>
            </a:r>
            <a:r>
              <a:rPr lang="en-US" b="1" dirty="0" smtClean="0"/>
              <a:t> </a:t>
            </a:r>
            <a:r>
              <a:rPr lang="fa-IR" b="1" dirty="0" smtClean="0"/>
              <a:t>مقدمه با احساس خارش در حلق، عطسه،آبريزش بينی و حالت کوفتگی و خستگی</a:t>
            </a:r>
          </a:p>
          <a:p>
            <a:pPr algn="r" rtl="1">
              <a:buNone/>
            </a:pPr>
            <a:r>
              <a:rPr lang="fa-IR" b="1" dirty="0" smtClean="0"/>
              <a:t>و تب پديدار می شود.</a:t>
            </a:r>
          </a:p>
          <a:p>
            <a:pPr algn="r" rtl="1">
              <a:buNone/>
            </a:pPr>
            <a:r>
              <a:rPr lang="fa-IR" b="1" dirty="0" smtClean="0"/>
              <a:t>آنفولانزا</a:t>
            </a:r>
          </a:p>
          <a:p>
            <a:pPr algn="r" rtl="1">
              <a:buNone/>
            </a:pPr>
            <a:r>
              <a:rPr lang="fa-IR" b="1" dirty="0" smtClean="0"/>
              <a:t>بيماری است که به علت آلودگی به ويروسھای آنفلوآنزای </a:t>
            </a:r>
            <a:r>
              <a:rPr lang="en-US" b="1" dirty="0" smtClean="0"/>
              <a:t>A,B,C</a:t>
            </a:r>
            <a:r>
              <a:rPr lang="fa-IR" b="1" dirty="0" smtClean="0"/>
              <a:t> به وجود می آيد</a:t>
            </a:r>
            <a:r>
              <a:rPr lang="en-US" b="1" dirty="0" smtClean="0"/>
              <a:t> </a:t>
            </a:r>
            <a:r>
              <a:rPr lang="fa-IR" b="1" dirty="0" smtClean="0"/>
              <a:t>و ويژگی بالينی آن دوره پنھانی کوتاه وبه دنبال آن، تب، ھيجان، سرفه، آبريزش بينی،سردرد و درد ماھيچه ھا است.</a:t>
            </a: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photo_2017-11-11_11-14-11.jpg"/>
          <p:cNvPicPr>
            <a:picLocks noGrp="1" noChangeAspect="1"/>
          </p:cNvPicPr>
          <p:nvPr>
            <p:ph idx="1"/>
          </p:nvPr>
        </p:nvPicPr>
        <p:blipFill>
          <a:blip r:embed="rId2"/>
          <a:stretch>
            <a:fillRect/>
          </a:stretch>
        </p:blipFill>
        <p:spPr>
          <a:xfrm>
            <a:off x="0" y="0"/>
            <a:ext cx="9144000" cy="6858000"/>
          </a:xfr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5" name="Picture 4" descr="images.jpg"/>
          <p:cNvPicPr>
            <a:picLocks noChangeAspect="1"/>
          </p:cNvPicPr>
          <p:nvPr/>
        </p:nvPicPr>
        <p:blipFill>
          <a:blip r:embed="rId2"/>
          <a:stretch>
            <a:fillRect/>
          </a:stretch>
        </p:blipFill>
        <p:spPr>
          <a:xfrm>
            <a:off x="0" y="0"/>
            <a:ext cx="9144000" cy="6858000"/>
          </a:xfrm>
          <a:prstGeom prst="rect">
            <a:avLst/>
          </a:prstGeom>
        </p:spPr>
      </p:pic>
      <p:sp>
        <p:nvSpPr>
          <p:cNvPr id="6" name="Content Placeholder 5"/>
          <p:cNvSpPr>
            <a:spLocks noGrp="1"/>
          </p:cNvSpPr>
          <p:nvPr>
            <p:ph idx="1"/>
          </p:nvPr>
        </p:nvSpPr>
        <p:spPr/>
        <p:txBody>
          <a:bodyPr/>
          <a:lstStyle/>
          <a:p>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سرماخوردگی.jpg"/>
          <p:cNvPicPr>
            <a:picLocks noGrp="1" noChangeAspect="1"/>
          </p:cNvPicPr>
          <p:nvPr>
            <p:ph idx="1"/>
          </p:nvPr>
        </p:nvPicPr>
        <p:blipFill>
          <a:blip r:embed="rId2"/>
          <a:stretch>
            <a:fillRect/>
          </a:stretch>
        </p:blipFill>
        <p:spPr>
          <a:xfrm>
            <a:off x="0" y="0"/>
            <a:ext cx="9144000" cy="6858000"/>
          </a:xfr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t>آنژين (گلو درد چرکی)</a:t>
            </a:r>
            <a:br>
              <a:rPr lang="fa-IR" b="1" dirty="0" smtClean="0"/>
            </a:br>
            <a:endParaRPr lang="en-US" dirty="0"/>
          </a:p>
        </p:txBody>
      </p:sp>
      <p:sp>
        <p:nvSpPr>
          <p:cNvPr id="3" name="Content Placeholder 2"/>
          <p:cNvSpPr>
            <a:spLocks noGrp="1"/>
          </p:cNvSpPr>
          <p:nvPr>
            <p:ph idx="1"/>
          </p:nvPr>
        </p:nvSpPr>
        <p:spPr>
          <a:xfrm>
            <a:off x="457200" y="1295400"/>
            <a:ext cx="8229600" cy="4830763"/>
          </a:xfrm>
        </p:spPr>
        <p:txBody>
          <a:bodyPr>
            <a:normAutofit/>
          </a:bodyPr>
          <a:lstStyle/>
          <a:p>
            <a:pPr algn="r" rtl="1">
              <a:buNone/>
            </a:pPr>
            <a:r>
              <a:rPr lang="fa-IR" b="1" dirty="0" smtClean="0"/>
              <a:t>اين بيماری يک عفونت حاد منتشره از راه دستگاه تنفس است که نوعی استرپتوکوک عامل آن است. يکی از بيماريھای نسبتاً شايع اطفال به خصوص در سنين 12-5سال می باشد. تشخيص زودرس ودرمان به موقع و صحيح و جلوگيری از عود آن، باعث پيشگيری ازابتلا به تب روماتيسمی و عارضه قلبی آن می گردد</a:t>
            </a: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AutoShape 2"/>
          <p:cNvSpPr>
            <a:spLocks noGrp="1" noChangeArrowheads="1"/>
          </p:cNvSpPr>
          <p:nvPr>
            <p:ph type="title"/>
          </p:nvPr>
        </p:nvSpPr>
        <p:spPr/>
        <p:txBody>
          <a:bodyPr/>
          <a:lstStyle/>
          <a:p>
            <a:pPr eaLnBrk="1" hangingPunct="1"/>
            <a:r>
              <a:rPr lang="fa-IR" dirty="0" smtClean="0"/>
              <a:t>گلو درد چرکی</a:t>
            </a:r>
            <a:r>
              <a:rPr lang="en-US" dirty="0" smtClean="0"/>
              <a:t> </a:t>
            </a:r>
          </a:p>
        </p:txBody>
      </p:sp>
      <p:sp>
        <p:nvSpPr>
          <p:cNvPr id="39939" name="Rectangle 3"/>
          <p:cNvSpPr>
            <a:spLocks noGrp="1" noChangeArrowheads="1"/>
          </p:cNvSpPr>
          <p:nvPr>
            <p:ph type="body" idx="1"/>
          </p:nvPr>
        </p:nvSpPr>
        <p:spPr/>
        <p:txBody>
          <a:bodyPr/>
          <a:lstStyle/>
          <a:p>
            <a:pPr algn="just" rtl="1" eaLnBrk="1" hangingPunct="1"/>
            <a:r>
              <a:rPr lang="fa-IR" b="1" dirty="0" smtClean="0"/>
              <a:t>علائم : نشانه‌ هاي اين گلودرد شامل قرمزي و تورم لوزه‌ها ، تورم غدد لنفاوي در جلوي گردن، تب، سردرد، درد عضلاني، شكم درد و گلودرد است</a:t>
            </a:r>
            <a:r>
              <a:rPr lang="en-US" b="1" dirty="0" smtClean="0"/>
              <a:t>. </a:t>
            </a:r>
            <a:endParaRPr lang="fa-IR" b="1" dirty="0" smtClean="0"/>
          </a:p>
          <a:p>
            <a:pPr algn="just" rtl="1" eaLnBrk="1" hangingPunct="1"/>
            <a:r>
              <a:rPr lang="fa-IR" b="1" dirty="0" smtClean="0"/>
              <a:t>راههای انتقال : از طريق قطرات تنفسي موجود در هوا يا تماس مستقيم، مثلا دست زدن به دستگيره ي در يا هر سطح آلوده اي منتقل مي‌شود</a:t>
            </a:r>
            <a:r>
              <a:rPr lang="en-US" b="1" dirty="0" smtClean="0"/>
              <a:t>.</a:t>
            </a:r>
            <a:r>
              <a:rPr lang="en-US" dirty="0" smtClean="0"/>
              <a:t> </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AutoShape 2"/>
          <p:cNvSpPr>
            <a:spLocks noGrp="1" noChangeArrowheads="1"/>
          </p:cNvSpPr>
          <p:nvPr>
            <p:ph type="title"/>
          </p:nvPr>
        </p:nvSpPr>
        <p:spPr/>
        <p:txBody>
          <a:bodyPr/>
          <a:lstStyle/>
          <a:p>
            <a:pPr eaLnBrk="1" hangingPunct="1"/>
            <a:r>
              <a:rPr lang="fa-IR" dirty="0" smtClean="0"/>
              <a:t>گلو درد چرکی</a:t>
            </a:r>
            <a:endParaRPr lang="en-US" dirty="0" smtClean="0"/>
          </a:p>
        </p:txBody>
      </p:sp>
      <p:sp>
        <p:nvSpPr>
          <p:cNvPr id="40963" name="Rectangle 3"/>
          <p:cNvSpPr>
            <a:spLocks noGrp="1" noChangeArrowheads="1"/>
          </p:cNvSpPr>
          <p:nvPr>
            <p:ph type="body" idx="1"/>
          </p:nvPr>
        </p:nvSpPr>
        <p:spPr/>
        <p:txBody>
          <a:bodyPr>
            <a:normAutofit/>
          </a:bodyPr>
          <a:lstStyle/>
          <a:p>
            <a:pPr algn="r" rtl="1" eaLnBrk="1" hangingPunct="1"/>
            <a:r>
              <a:rPr lang="fa-IR" b="1" dirty="0" smtClean="0"/>
              <a:t>درمان کامل با آنتی بیوتیک ها </a:t>
            </a:r>
            <a:r>
              <a:rPr lang="en-US" b="1" dirty="0" smtClean="0"/>
              <a:t>:</a:t>
            </a:r>
          </a:p>
          <a:p>
            <a:pPr algn="r" rtl="1">
              <a:buNone/>
            </a:pPr>
            <a:r>
              <a:rPr lang="fa-IR" b="1" dirty="0" smtClean="0"/>
              <a:t> درمان بيماری با پنی سيلين شروع می گردد، معمولاً 48 ساعت پست از تزريق</a:t>
            </a:r>
            <a:r>
              <a:rPr lang="en-US" b="1" dirty="0" smtClean="0"/>
              <a:t> </a:t>
            </a:r>
            <a:r>
              <a:rPr lang="fa-IR" b="1" dirty="0" smtClean="0"/>
              <a:t>خطر آلوده کنندگی ديگر وجود ندارد. </a:t>
            </a:r>
            <a:endParaRPr lang="en-US" dirty="0" smtClean="0"/>
          </a:p>
          <a:p>
            <a:pPr algn="r" rtl="1" eaLnBrk="1" hangingPunct="1"/>
            <a:r>
              <a:rPr lang="fa-IR" b="1" dirty="0" smtClean="0"/>
              <a:t>آموزش بهداشت فردی </a:t>
            </a:r>
          </a:p>
          <a:p>
            <a:pPr algn="r" rtl="1" eaLnBrk="1" hangingPunct="1"/>
            <a:r>
              <a:rPr lang="fa-IR" b="1" dirty="0" smtClean="0"/>
              <a:t>استفاده از دستمال جلو دهان و بینی هنگام عطسه و سرفه </a:t>
            </a:r>
          </a:p>
          <a:p>
            <a:pPr algn="r" rtl="1" eaLnBrk="1" hangingPunct="1"/>
            <a:r>
              <a:rPr lang="fa-IR" b="1" dirty="0" smtClean="0"/>
              <a:t>عدم استفاده از لیوان مشترک</a:t>
            </a:r>
            <a:r>
              <a:rPr lang="en-US" dirty="0" smtClean="0"/>
              <a:t> </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5" name="Picture 4" descr="گلودرد چرکی.jpg"/>
          <p:cNvPicPr>
            <a:picLocks noChangeAspect="1"/>
          </p:cNvPicPr>
          <p:nvPr/>
        </p:nvPicPr>
        <p:blipFill>
          <a:blip r:embed="rId2"/>
          <a:stretch>
            <a:fillRect/>
          </a:stretch>
        </p:blipFill>
        <p:spPr>
          <a:xfrm>
            <a:off x="0" y="0"/>
            <a:ext cx="9144000" cy="6858000"/>
          </a:xfrm>
          <a:prstGeom prst="rect">
            <a:avLst/>
          </a:prstGeom>
        </p:spPr>
      </p:pic>
      <p:sp>
        <p:nvSpPr>
          <p:cNvPr id="6" name="Content Placeholder 5"/>
          <p:cNvSpPr>
            <a:spLocks noGrp="1"/>
          </p:cNvSpPr>
          <p:nvPr>
            <p:ph idx="1"/>
          </p:nvPr>
        </p:nvSpPr>
        <p:spPr/>
        <p:txBody>
          <a:bodyPr/>
          <a:lstStyle/>
          <a:p>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آنژین استرپتوکوکی.jpg"/>
          <p:cNvPicPr>
            <a:picLocks noGrp="1" noChangeAspect="1"/>
          </p:cNvPicPr>
          <p:nvPr>
            <p:ph idx="1"/>
          </p:nvPr>
        </p:nvPicPr>
        <p:blipFill>
          <a:blip r:embed="rId2"/>
          <a:stretch>
            <a:fillRect/>
          </a:stretch>
        </p:blipFill>
        <p:spPr>
          <a:xfrm>
            <a:off x="0" y="0"/>
            <a:ext cx="9144000" cy="6172200"/>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t>سل</a:t>
            </a:r>
            <a:br>
              <a:rPr lang="fa-IR" b="1" dirty="0" smtClean="0"/>
            </a:br>
            <a:endParaRPr lang="en-US" dirty="0"/>
          </a:p>
        </p:txBody>
      </p:sp>
      <p:sp>
        <p:nvSpPr>
          <p:cNvPr id="3" name="Content Placeholder 2"/>
          <p:cNvSpPr>
            <a:spLocks noGrp="1"/>
          </p:cNvSpPr>
          <p:nvPr>
            <p:ph idx="1"/>
          </p:nvPr>
        </p:nvSpPr>
        <p:spPr>
          <a:xfrm>
            <a:off x="304800" y="1066800"/>
            <a:ext cx="8839200" cy="5791200"/>
          </a:xfrm>
        </p:spPr>
        <p:txBody>
          <a:bodyPr>
            <a:normAutofit fontScale="92500"/>
          </a:bodyPr>
          <a:lstStyle/>
          <a:p>
            <a:pPr algn="r" rtl="1">
              <a:buNone/>
            </a:pPr>
            <a:r>
              <a:rPr lang="fa-IR" b="1" dirty="0" smtClean="0"/>
              <a:t>بيماری است که بر اثر عفونت با ميکوباکتريومھا ايجاد می گردد.</a:t>
            </a:r>
          </a:p>
          <a:p>
            <a:pPr algn="r" rtl="1">
              <a:buNone/>
            </a:pPr>
            <a:r>
              <a:rPr lang="fa-IR" b="1" dirty="0" smtClean="0"/>
              <a:t>گونه ھای ميکوباکتريوم توبرکولوزيس و ميکوباکتريوم بوويس از</a:t>
            </a:r>
          </a:p>
          <a:p>
            <a:pPr algn="r" rtl="1">
              <a:buNone/>
            </a:pPr>
            <a:r>
              <a:rPr lang="fa-IR" b="1" dirty="0" smtClean="0"/>
              <a:t>لحاظ بيماريزايی در انسان مھمترند که گونه اول اھميت بيشتری دارد. ميکروب سل ممکن است به ھر يک از اعضاء بدن حمله کند، ولی بيشتر از ھمه به ريه ھا ھجوم می برد. بديھی است برحسب اين که ميکروب در کجا لانه کند، علائم جداگانه ای خواھد داشت. مثلاً در پوششھای مغز ايجاد مننژيت سلی و در استخوانھا سل استخوانی . </a:t>
            </a:r>
          </a:p>
          <a:p>
            <a:pPr algn="r" rtl="1">
              <a:buNone/>
            </a:pPr>
            <a:r>
              <a:rPr lang="fa-IR" b="1" dirty="0" smtClean="0"/>
              <a:t>در تمام مدتی که با سيلھای آلوده کننده سل،خارج می شوند واگيری ادامه خواھد داشت. </a:t>
            </a:r>
          </a:p>
          <a:p>
            <a:pPr algn="r" rtl="1">
              <a:buNone/>
            </a:pPr>
            <a:r>
              <a:rPr lang="fa-IR" b="1" dirty="0" smtClean="0"/>
              <a:t>درمانھای ضدميکروبی مؤثر قدرت واگيری باسيلھا را سريعاً کاھش می دھد.</a:t>
            </a:r>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AutoShape 2"/>
          <p:cNvSpPr>
            <a:spLocks noGrp="1" noChangeArrowheads="1"/>
          </p:cNvSpPr>
          <p:nvPr>
            <p:ph type="title"/>
          </p:nvPr>
        </p:nvSpPr>
        <p:spPr/>
        <p:txBody>
          <a:bodyPr/>
          <a:lstStyle/>
          <a:p>
            <a:pPr rtl="1" eaLnBrk="1" hangingPunct="1"/>
            <a:r>
              <a:rPr lang="fa-IR" dirty="0" smtClean="0"/>
              <a:t>سل</a:t>
            </a:r>
            <a:r>
              <a:rPr lang="en-US" dirty="0" smtClean="0"/>
              <a:t> Tuberculosis </a:t>
            </a:r>
          </a:p>
        </p:txBody>
      </p:sp>
      <p:sp>
        <p:nvSpPr>
          <p:cNvPr id="21507" name="Rectangle 3"/>
          <p:cNvSpPr>
            <a:spLocks noGrp="1" noChangeArrowheads="1"/>
          </p:cNvSpPr>
          <p:nvPr>
            <p:ph type="body" idx="1"/>
          </p:nvPr>
        </p:nvSpPr>
        <p:spPr/>
        <p:txBody>
          <a:bodyPr/>
          <a:lstStyle/>
          <a:p>
            <a:pPr algn="justLow" rtl="1" eaLnBrk="1" hangingPunct="1"/>
            <a:r>
              <a:rPr lang="fa-IR" b="1" dirty="0" smtClean="0"/>
              <a:t>علائم : شایعترین علامت سرفه پایدار به مدت 2 هفته یا بیشتر می باشد که معمولا همراه خلط و گاهی خلط خونی است علائم دیگر شامل تب ، درد قفسه سینه ، تنگی نفس ، کاهش اشتها ، بیحالی و خستگی شبانه می باشد.</a:t>
            </a:r>
          </a:p>
          <a:p>
            <a:pPr algn="justLow" rtl="1" eaLnBrk="1" hangingPunct="1"/>
            <a:r>
              <a:rPr lang="fa-IR" b="1" dirty="0" smtClean="0"/>
              <a:t>مراقب بهداشت مدارس باید نسبت به هر دانش آموزی که دارای سرفه های طولانی لاغری کم جنب و جوشی و خستگی است مشکوک شوند.</a:t>
            </a:r>
            <a:endParaRPr lang="en-US" b="1" dirty="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AutoShape 2"/>
          <p:cNvSpPr>
            <a:spLocks noGrp="1" noChangeArrowheads="1"/>
          </p:cNvSpPr>
          <p:nvPr>
            <p:ph type="title"/>
          </p:nvPr>
        </p:nvSpPr>
        <p:spPr>
          <a:xfrm>
            <a:off x="457200" y="274638"/>
            <a:ext cx="8229600" cy="868362"/>
          </a:xfrm>
        </p:spPr>
        <p:txBody>
          <a:bodyPr/>
          <a:lstStyle/>
          <a:p>
            <a:pPr eaLnBrk="1" hangingPunct="1"/>
            <a:r>
              <a:rPr lang="fa-IR" dirty="0" smtClean="0"/>
              <a:t>سل</a:t>
            </a:r>
            <a:endParaRPr lang="en-US" dirty="0" smtClean="0"/>
          </a:p>
        </p:txBody>
      </p:sp>
      <p:sp>
        <p:nvSpPr>
          <p:cNvPr id="22531" name="Rectangle 3"/>
          <p:cNvSpPr>
            <a:spLocks noGrp="1" noChangeArrowheads="1"/>
          </p:cNvSpPr>
          <p:nvPr>
            <p:ph type="body" idx="1"/>
          </p:nvPr>
        </p:nvSpPr>
        <p:spPr>
          <a:xfrm>
            <a:off x="457200" y="914400"/>
            <a:ext cx="8229600" cy="5211763"/>
          </a:xfrm>
        </p:spPr>
        <p:txBody>
          <a:bodyPr>
            <a:normAutofit fontScale="92500"/>
          </a:bodyPr>
          <a:lstStyle/>
          <a:p>
            <a:pPr algn="r" rtl="1" eaLnBrk="1" hangingPunct="1"/>
            <a:r>
              <a:rPr lang="fa-IR" b="1" dirty="0" smtClean="0"/>
              <a:t>راههای انتقال : </a:t>
            </a:r>
          </a:p>
          <a:p>
            <a:pPr algn="r" rtl="1" eaLnBrk="1" hangingPunct="1">
              <a:buNone/>
            </a:pPr>
            <a:r>
              <a:rPr lang="fa-IR" b="1" dirty="0" smtClean="0"/>
              <a:t>این بیماری به طور عمده از طریق تنفس منتقل می شود</a:t>
            </a:r>
            <a:r>
              <a:rPr lang="en-US" b="1" dirty="0" smtClean="0"/>
              <a:t>. </a:t>
            </a:r>
            <a:r>
              <a:rPr lang="fa-IR" b="1" dirty="0" smtClean="0"/>
              <a:t>اصلی ترین راه ابتلا، استنشاق ترشحات یا غبارآلوده به باسیل سل است که معمولاً ناشی از تماس با بیمار مسلول درمان نشده است</a:t>
            </a:r>
            <a:r>
              <a:rPr lang="en-US" b="1" dirty="0" smtClean="0"/>
              <a:t>. </a:t>
            </a:r>
            <a:r>
              <a:rPr lang="fa-IR" b="1" dirty="0" smtClean="0"/>
              <a:t>بیماری سل به وسیله قطره های ریز موجود در هوا از فردی به فرد دیگر منتقل می شود و اغلب افرادی را که در ارتباط نزدیک با فرد بیمار باشند، درگیر می کند</a:t>
            </a:r>
          </a:p>
          <a:p>
            <a:pPr algn="r" rtl="1"/>
            <a:r>
              <a:rPr lang="fa-IR" b="1" dirty="0" smtClean="0"/>
              <a:t>مدت ممنوعیت از مدرسه:</a:t>
            </a:r>
          </a:p>
          <a:p>
            <a:pPr algn="r" rtl="1">
              <a:buNone/>
            </a:pPr>
            <a:r>
              <a:rPr lang="fa-IR" b="1" dirty="0" smtClean="0"/>
              <a:t>تا زمان منفی شدن خلط پس از شروع درمان حداقل دو هفته پس از آغاز درمان با داروهای ضد سل</a:t>
            </a:r>
            <a:r>
              <a:rPr lang="en-US" dirty="0" smtClean="0"/>
              <a:t> </a:t>
            </a:r>
          </a:p>
          <a:p>
            <a:pPr algn="r" rtl="1" eaLnBrk="1" hangingPunct="1"/>
            <a:endParaRPr lang="en-US" dirty="0"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AutoShape 2"/>
          <p:cNvSpPr>
            <a:spLocks noGrp="1" noChangeArrowheads="1"/>
          </p:cNvSpPr>
          <p:nvPr>
            <p:ph type="title"/>
          </p:nvPr>
        </p:nvSpPr>
        <p:spPr/>
        <p:txBody>
          <a:bodyPr/>
          <a:lstStyle/>
          <a:p>
            <a:pPr rtl="1" eaLnBrk="1" hangingPunct="1"/>
            <a:r>
              <a:rPr lang="fa-IR" dirty="0" smtClean="0"/>
              <a:t>اقدامات پیشگیری کننده</a:t>
            </a:r>
            <a:r>
              <a:rPr lang="en-US" dirty="0" smtClean="0"/>
              <a:t> </a:t>
            </a:r>
            <a:r>
              <a:rPr lang="fa-IR" dirty="0" smtClean="0"/>
              <a:t>در سل</a:t>
            </a:r>
            <a:endParaRPr lang="en-US" dirty="0" smtClean="0"/>
          </a:p>
        </p:txBody>
      </p:sp>
      <p:sp>
        <p:nvSpPr>
          <p:cNvPr id="23555" name="Rectangle 3"/>
          <p:cNvSpPr>
            <a:spLocks noGrp="1" noChangeArrowheads="1"/>
          </p:cNvSpPr>
          <p:nvPr>
            <p:ph type="body" idx="1"/>
          </p:nvPr>
        </p:nvSpPr>
        <p:spPr>
          <a:xfrm>
            <a:off x="457200" y="1295400"/>
            <a:ext cx="8229600" cy="5181600"/>
          </a:xfrm>
        </p:spPr>
        <p:txBody>
          <a:bodyPr/>
          <a:lstStyle/>
          <a:p>
            <a:pPr algn="r" rtl="1" eaLnBrk="1" hangingPunct="1"/>
            <a:r>
              <a:rPr lang="fa-IR" b="1" dirty="0" smtClean="0"/>
              <a:t>1- واکسیناسیون و درمان کامل بیمار(استراتژی </a:t>
            </a:r>
            <a:r>
              <a:rPr lang="en-US" b="1" dirty="0" smtClean="0"/>
              <a:t>DOTS</a:t>
            </a:r>
            <a:r>
              <a:rPr lang="fa-IR" b="1" dirty="0" smtClean="0"/>
              <a:t>)</a:t>
            </a:r>
          </a:p>
          <a:p>
            <a:pPr algn="r" rtl="1" eaLnBrk="1" hangingPunct="1"/>
            <a:r>
              <a:rPr lang="fa-IR" b="1" dirty="0" smtClean="0"/>
              <a:t>2- گندزدایی محیط و وسایل آلوده به خلط بیمار</a:t>
            </a:r>
          </a:p>
          <a:p>
            <a:pPr algn="r" rtl="1" eaLnBrk="1" hangingPunct="1"/>
            <a:r>
              <a:rPr lang="fa-IR" b="1" dirty="0" smtClean="0"/>
              <a:t>3- بیمار یابی از طریق آزمایش خلط و تست توبرکولین </a:t>
            </a:r>
          </a:p>
          <a:p>
            <a:pPr algn="r" rtl="1" eaLnBrk="1" hangingPunct="1"/>
            <a:r>
              <a:rPr lang="fa-IR" b="1" dirty="0" smtClean="0"/>
              <a:t>4- تغذیه مناسب و کافی</a:t>
            </a:r>
          </a:p>
          <a:p>
            <a:pPr algn="r" rtl="1" eaLnBrk="1" hangingPunct="1"/>
            <a:r>
              <a:rPr lang="fa-IR" b="1" dirty="0" smtClean="0"/>
              <a:t>5- معدوم کردن گاوهای مسلول </a:t>
            </a:r>
          </a:p>
          <a:p>
            <a:pPr algn="r" rtl="1" eaLnBrk="1" hangingPunct="1"/>
            <a:r>
              <a:rPr lang="fa-IR" b="1" dirty="0" smtClean="0"/>
              <a:t>6- پاستوریزاسیون شیر و لبنیات</a:t>
            </a:r>
            <a:r>
              <a:rPr lang="fa-IR" dirty="0" smtClean="0"/>
              <a:t> </a:t>
            </a:r>
            <a:endParaRPr lang="en-US" dirty="0" smtClean="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AutoShape 2"/>
          <p:cNvSpPr>
            <a:spLocks noGrp="1" noChangeArrowheads="1"/>
          </p:cNvSpPr>
          <p:nvPr>
            <p:ph type="title"/>
          </p:nvPr>
        </p:nvSpPr>
        <p:spPr/>
        <p:txBody>
          <a:bodyPr/>
          <a:lstStyle/>
          <a:p>
            <a:pPr algn="r" eaLnBrk="1" hangingPunct="1"/>
            <a:endParaRPr lang="en-US" dirty="0" smtClean="0"/>
          </a:p>
        </p:txBody>
      </p:sp>
      <p:sp>
        <p:nvSpPr>
          <p:cNvPr id="24579" name="Rectangle 3"/>
          <p:cNvSpPr>
            <a:spLocks noGrp="1" noChangeArrowheads="1"/>
          </p:cNvSpPr>
          <p:nvPr>
            <p:ph type="body" idx="1"/>
          </p:nvPr>
        </p:nvSpPr>
        <p:spPr/>
        <p:txBody>
          <a:bodyPr/>
          <a:lstStyle/>
          <a:p>
            <a:pPr eaLnBrk="1" hangingPunct="1"/>
            <a:endParaRPr lang="en-US" dirty="0" smtClean="0"/>
          </a:p>
        </p:txBody>
      </p:sp>
      <p:pic>
        <p:nvPicPr>
          <p:cNvPr id="4" name="Picture 3" descr="t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tb-1.jpg"/>
          <p:cNvPicPr>
            <a:picLocks noGrp="1" noChangeAspect="1"/>
          </p:cNvPicPr>
          <p:nvPr>
            <p:ph idx="1"/>
          </p:nvPr>
        </p:nvPicPr>
        <p:blipFill>
          <a:blip r:embed="rId2"/>
          <a:stretch>
            <a:fillRect/>
          </a:stretch>
        </p:blipFill>
        <p:spPr>
          <a:xfrm>
            <a:off x="0" y="152400"/>
            <a:ext cx="9144000" cy="6705600"/>
          </a:xfr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AutoShape 2"/>
          <p:cNvSpPr>
            <a:spLocks noGrp="1" noChangeArrowheads="1"/>
          </p:cNvSpPr>
          <p:nvPr>
            <p:ph type="title"/>
          </p:nvPr>
        </p:nvSpPr>
        <p:spPr/>
        <p:txBody>
          <a:bodyPr/>
          <a:lstStyle/>
          <a:p>
            <a:pPr rtl="1" eaLnBrk="1" hangingPunct="1"/>
            <a:r>
              <a:rPr lang="fa-IR" dirty="0" smtClean="0"/>
              <a:t>سرخک </a:t>
            </a:r>
            <a:r>
              <a:rPr lang="en-US" dirty="0" smtClean="0"/>
              <a:t>Measles </a:t>
            </a:r>
          </a:p>
        </p:txBody>
      </p:sp>
      <p:sp>
        <p:nvSpPr>
          <p:cNvPr id="15363" name="Rectangle 3"/>
          <p:cNvSpPr>
            <a:spLocks noGrp="1" noChangeArrowheads="1"/>
          </p:cNvSpPr>
          <p:nvPr>
            <p:ph type="body" idx="1"/>
          </p:nvPr>
        </p:nvSpPr>
        <p:spPr>
          <a:xfrm>
            <a:off x="152400" y="1371600"/>
            <a:ext cx="8839200" cy="5486400"/>
          </a:xfrm>
        </p:spPr>
        <p:txBody>
          <a:bodyPr>
            <a:normAutofit/>
          </a:bodyPr>
          <a:lstStyle/>
          <a:p>
            <a:pPr algn="justLow" rtl="1" eaLnBrk="1" hangingPunct="1"/>
            <a:r>
              <a:rPr lang="fa-IR" b="1" dirty="0" smtClean="0"/>
              <a:t>علايم : سرخك معمولاً به ترتيب زير بروز مي كند:</a:t>
            </a:r>
            <a:br>
              <a:rPr lang="fa-IR" b="1" dirty="0" smtClean="0"/>
            </a:br>
            <a:r>
              <a:rPr lang="fa-IR" b="1" dirty="0" smtClean="0"/>
              <a:t>تب معمولاً شديد ، خستگي ، كاهش اشتها ،عطسه و آبريزش بيني ، سرفه خشك و خشن ،قرمزي چشم و حساسيت به نور ، نقاط ريز سفيد در دهان و حلق ، بثورات  پوستي قرمزرنگ بر روي پيشاني و اطراف گوش كه به تنه گسترش مي يابند و 4تا 7 روز باقي مي مانند.</a:t>
            </a:r>
          </a:p>
          <a:p>
            <a:pPr algn="justLow" rtl="1" eaLnBrk="1" hangingPunct="1"/>
            <a:r>
              <a:rPr lang="fa-IR" b="1" dirty="0" smtClean="0"/>
              <a:t>را ه انتقال : از طریق پخش ذرات ریز منتشر شده از عطسه - سرفه وتنفس در هوا می باشد وراه ورود ویروس دستگاه تنفسی است</a:t>
            </a:r>
            <a:r>
              <a:rPr lang="fa-IR" dirty="0" smtClean="0"/>
              <a:t> .</a:t>
            </a:r>
            <a:r>
              <a:rPr lang="en-US" dirty="0" smtClean="0"/>
              <a:t>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t>سرخک</a:t>
            </a:r>
            <a:br>
              <a:rPr lang="fa-IR" b="1" dirty="0" smtClean="0"/>
            </a:br>
            <a:endParaRPr lang="en-US" dirty="0"/>
          </a:p>
        </p:txBody>
      </p:sp>
      <p:sp>
        <p:nvSpPr>
          <p:cNvPr id="3" name="Content Placeholder 2"/>
          <p:cNvSpPr>
            <a:spLocks noGrp="1"/>
          </p:cNvSpPr>
          <p:nvPr>
            <p:ph idx="1"/>
          </p:nvPr>
        </p:nvSpPr>
        <p:spPr>
          <a:xfrm>
            <a:off x="304800" y="914400"/>
            <a:ext cx="8839200" cy="5638800"/>
          </a:xfrm>
        </p:spPr>
        <p:txBody>
          <a:bodyPr>
            <a:normAutofit fontScale="92500" lnSpcReduction="10000"/>
          </a:bodyPr>
          <a:lstStyle/>
          <a:p>
            <a:pPr algn="r" rtl="1">
              <a:buFont typeface="Wingdings" pitchFamily="2" charset="2"/>
              <a:buChar char="q"/>
            </a:pPr>
            <a:r>
              <a:rPr lang="fa-IR" b="1" dirty="0" smtClean="0"/>
              <a:t>دوره کمون بيماری :</a:t>
            </a:r>
          </a:p>
          <a:p>
            <a:pPr algn="r" rtl="1">
              <a:buNone/>
            </a:pPr>
            <a:r>
              <a:rPr lang="fa-IR" b="1" dirty="0" smtClean="0"/>
              <a:t>حدود 10 روز بوده و علائم اوليه شبيه سرماخودگی است. تب کودک به حدود 40 درجه می رسد.</a:t>
            </a:r>
          </a:p>
          <a:p>
            <a:pPr algn="r" rtl="1">
              <a:buNone/>
            </a:pPr>
            <a:r>
              <a:rPr lang="fa-IR" b="1" dirty="0" smtClean="0"/>
              <a:t>در اين زمان نقاط سفيد خاکستری به اندازه دانه ھای شن بر</a:t>
            </a:r>
          </a:p>
          <a:p>
            <a:pPr algn="r" rtl="1">
              <a:buNone/>
            </a:pPr>
            <a:r>
              <a:rPr lang="fa-IR" b="1" dirty="0" smtClean="0"/>
              <a:t>روی زمينه قرمز دھان بيمار در مقابل دندانھا آسيای پايين کودک به وجود آمده ( دانه ھای کوپليک) و سپس دانه ھای سرخک ظاھر می شود.</a:t>
            </a:r>
          </a:p>
          <a:p>
            <a:pPr algn="r" rtl="1">
              <a:buFont typeface="Wingdings" pitchFamily="2" charset="2"/>
              <a:buChar char="q"/>
            </a:pPr>
            <a:r>
              <a:rPr lang="fa-IR" b="1" dirty="0" smtClean="0"/>
              <a:t>مدت ممنوعیت از مدرسه:</a:t>
            </a:r>
          </a:p>
          <a:p>
            <a:pPr algn="r" rtl="1">
              <a:buFont typeface="Wingdings" pitchFamily="2" charset="2"/>
              <a:buChar char="q"/>
            </a:pPr>
            <a:r>
              <a:rPr lang="fa-IR" b="1" dirty="0" smtClean="0"/>
              <a:t>از زمان ظهور بثورات بمدت 10-7 روز</a:t>
            </a:r>
          </a:p>
          <a:p>
            <a:pPr algn="r" rtl="1">
              <a:buFont typeface="Wingdings" pitchFamily="2" charset="2"/>
              <a:buChar char="q"/>
            </a:pPr>
            <a:r>
              <a:rPr lang="fa-IR" b="1" dirty="0" smtClean="0"/>
              <a:t>دوره سرايت : </a:t>
            </a:r>
          </a:p>
          <a:p>
            <a:pPr algn="r" rtl="1"/>
            <a:r>
              <a:rPr lang="fa-IR" b="1" dirty="0" smtClean="0"/>
              <a:t>3تا5 روز قبل از بروز بثورات تا 4 روز پس از بروز </a:t>
            </a:r>
            <a:endParaRPr lang="en-US" b="1" dirty="0" smtClean="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AutoShape 2"/>
          <p:cNvSpPr>
            <a:spLocks noGrp="1" noChangeArrowheads="1"/>
          </p:cNvSpPr>
          <p:nvPr>
            <p:ph type="title"/>
          </p:nvPr>
        </p:nvSpPr>
        <p:spPr>
          <a:xfrm>
            <a:off x="457200" y="274638"/>
            <a:ext cx="8229600" cy="1020762"/>
          </a:xfrm>
        </p:spPr>
        <p:txBody>
          <a:bodyPr/>
          <a:lstStyle/>
          <a:p>
            <a:pPr algn="r" eaLnBrk="1" hangingPunct="1"/>
            <a:r>
              <a:rPr lang="fa-IR" b="1" dirty="0" smtClean="0"/>
              <a:t>اقدامات پیشگیری کننده در سرخك</a:t>
            </a:r>
            <a:endParaRPr lang="en-US" b="1" dirty="0" smtClean="0"/>
          </a:p>
        </p:txBody>
      </p:sp>
      <p:sp>
        <p:nvSpPr>
          <p:cNvPr id="16387" name="Rectangle 3"/>
          <p:cNvSpPr>
            <a:spLocks noGrp="1" noChangeArrowheads="1"/>
          </p:cNvSpPr>
          <p:nvPr>
            <p:ph type="body" idx="1"/>
          </p:nvPr>
        </p:nvSpPr>
        <p:spPr>
          <a:xfrm>
            <a:off x="0" y="1219200"/>
            <a:ext cx="8964613" cy="5638799"/>
          </a:xfrm>
        </p:spPr>
        <p:txBody>
          <a:bodyPr>
            <a:normAutofit/>
          </a:bodyPr>
          <a:lstStyle/>
          <a:p>
            <a:pPr algn="r" rtl="1" eaLnBrk="1" hangingPunct="1">
              <a:buNone/>
            </a:pPr>
            <a:r>
              <a:rPr lang="fa-IR" b="1" dirty="0" smtClean="0"/>
              <a:t>1- جداسازی بیمار وارجاع به پزشک</a:t>
            </a:r>
          </a:p>
          <a:p>
            <a:pPr algn="r" rtl="1" eaLnBrk="1" hangingPunct="1">
              <a:buNone/>
            </a:pPr>
            <a:r>
              <a:rPr lang="fa-IR" b="1" dirty="0" smtClean="0"/>
              <a:t>2- بررسی و تکمیل واکسیناسیون افراد در معرض تماس مستقیم</a:t>
            </a:r>
          </a:p>
          <a:p>
            <a:pPr algn="r" rtl="1" eaLnBrk="1" hangingPunct="1">
              <a:buNone/>
            </a:pPr>
            <a:r>
              <a:rPr lang="fa-IR" b="1" dirty="0" smtClean="0"/>
              <a:t>3- توصیه به استراحت و انجام فعالیتهای سبك تا حدي كه به چشم فشار وارد نكند</a:t>
            </a:r>
          </a:p>
          <a:p>
            <a:pPr algn="r" rtl="1" eaLnBrk="1" hangingPunct="1">
              <a:buNone/>
            </a:pPr>
            <a:r>
              <a:rPr lang="fa-IR" b="1" dirty="0" smtClean="0"/>
              <a:t>4- افزايش مصرف مايعات شامل آب ، چاي ، شربت آبليمو، نوشابه و آب ميوه توصيه مي گردد. مصرف مايعات در رقيق كردن ترشحات ريه و پيشگيري از عوارض ريوي مهم است .</a:t>
            </a:r>
            <a:r>
              <a:rPr lang="en-US" dirty="0" smtClean="0"/>
              <a:t>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AutoShape 2"/>
          <p:cNvSpPr>
            <a:spLocks noGrp="1" noChangeArrowheads="1"/>
          </p:cNvSpPr>
          <p:nvPr>
            <p:ph type="title"/>
          </p:nvPr>
        </p:nvSpPr>
        <p:spPr/>
        <p:txBody>
          <a:bodyPr/>
          <a:lstStyle/>
          <a:p>
            <a:pPr algn="r" eaLnBrk="1" hangingPunct="1"/>
            <a:endParaRPr lang="en-US" dirty="0" smtClean="0"/>
          </a:p>
        </p:txBody>
      </p:sp>
      <p:sp>
        <p:nvSpPr>
          <p:cNvPr id="17411" name="Rectangle 3"/>
          <p:cNvSpPr>
            <a:spLocks noGrp="1" noChangeArrowheads="1"/>
          </p:cNvSpPr>
          <p:nvPr>
            <p:ph type="body" idx="1"/>
          </p:nvPr>
        </p:nvSpPr>
        <p:spPr>
          <a:xfrm>
            <a:off x="838200" y="2708275"/>
            <a:ext cx="7693025" cy="3378200"/>
          </a:xfrm>
        </p:spPr>
        <p:txBody>
          <a:bodyPr/>
          <a:lstStyle/>
          <a:p>
            <a:pPr eaLnBrk="1" hangingPunct="1"/>
            <a:endParaRPr lang="en-US" b="1" dirty="0" smtClean="0"/>
          </a:p>
        </p:txBody>
      </p:sp>
      <p:pic>
        <p:nvPicPr>
          <p:cNvPr id="4" name="Picture 3" descr="کوپلیک راش.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سرخک.jpg"/>
          <p:cNvPicPr>
            <a:picLocks noGrp="1" noChangeAspect="1"/>
          </p:cNvPicPr>
          <p:nvPr>
            <p:ph idx="1"/>
          </p:nvPr>
        </p:nvPicPr>
        <p:blipFill>
          <a:blip r:embed="rId2"/>
          <a:stretch>
            <a:fillRect/>
          </a:stretch>
        </p:blipFill>
        <p:spPr>
          <a:xfrm>
            <a:off x="0" y="0"/>
            <a:ext cx="9144000" cy="6858000"/>
          </a:xfr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AutoShape 2"/>
          <p:cNvSpPr>
            <a:spLocks noGrp="1" noChangeArrowheads="1"/>
          </p:cNvSpPr>
          <p:nvPr>
            <p:ph type="title"/>
          </p:nvPr>
        </p:nvSpPr>
        <p:spPr>
          <a:xfrm>
            <a:off x="457200" y="274638"/>
            <a:ext cx="8229600" cy="792162"/>
          </a:xfrm>
        </p:spPr>
        <p:txBody>
          <a:bodyPr>
            <a:normAutofit fontScale="90000"/>
          </a:bodyPr>
          <a:lstStyle/>
          <a:p>
            <a:pPr rtl="1" eaLnBrk="1" hangingPunct="1"/>
            <a:r>
              <a:rPr lang="fa-IR" sz="3200" dirty="0" smtClean="0"/>
              <a:t>  </a:t>
            </a:r>
            <a:br>
              <a:rPr lang="fa-IR" sz="3200" dirty="0" smtClean="0"/>
            </a:br>
            <a:r>
              <a:rPr lang="fa-IR" sz="3200" dirty="0" smtClean="0"/>
              <a:t> </a:t>
            </a:r>
            <a:br>
              <a:rPr lang="fa-IR" sz="3200" dirty="0" smtClean="0"/>
            </a:br>
            <a:r>
              <a:rPr lang="fa-IR" sz="3600" b="1" dirty="0" smtClean="0"/>
              <a:t> سرخچه</a:t>
            </a:r>
            <a:r>
              <a:rPr lang="en-US" sz="3600" b="1" dirty="0" smtClean="0"/>
              <a:t>  </a:t>
            </a:r>
            <a:r>
              <a:rPr lang="fa-IR" sz="3600" b="1" dirty="0" smtClean="0"/>
              <a:t> </a:t>
            </a:r>
            <a:r>
              <a:rPr lang="en-US" sz="3600" b="1" dirty="0" smtClean="0"/>
              <a:t>Rubella</a:t>
            </a:r>
            <a:r>
              <a:rPr lang="fa-IR" sz="3600" b="1" dirty="0" smtClean="0"/>
              <a:t> </a:t>
            </a:r>
            <a:r>
              <a:rPr lang="fa-IR" sz="3200" dirty="0" smtClean="0"/>
              <a:t/>
            </a:r>
            <a:br>
              <a:rPr lang="fa-IR" sz="3200" dirty="0" smtClean="0"/>
            </a:br>
            <a:endParaRPr lang="en-US" sz="3200" dirty="0" smtClean="0"/>
          </a:p>
        </p:txBody>
      </p:sp>
      <p:sp>
        <p:nvSpPr>
          <p:cNvPr id="18435" name="Rectangle 3"/>
          <p:cNvSpPr>
            <a:spLocks noGrp="1" noChangeArrowheads="1"/>
          </p:cNvSpPr>
          <p:nvPr>
            <p:ph type="body" idx="1"/>
          </p:nvPr>
        </p:nvSpPr>
        <p:spPr>
          <a:xfrm>
            <a:off x="457200" y="1143000"/>
            <a:ext cx="8229600" cy="5715000"/>
          </a:xfrm>
        </p:spPr>
        <p:txBody>
          <a:bodyPr>
            <a:normAutofit fontScale="47500" lnSpcReduction="20000"/>
          </a:bodyPr>
          <a:lstStyle/>
          <a:p>
            <a:pPr algn="r" rtl="1" eaLnBrk="1" hangingPunct="1">
              <a:lnSpc>
                <a:spcPct val="170000"/>
              </a:lnSpc>
            </a:pPr>
            <a:r>
              <a:rPr lang="fa-IR" sz="4800" b="1" dirty="0" smtClean="0">
                <a:cs typeface="B Titr" pitchFamily="2" charset="-78"/>
              </a:rPr>
              <a:t>علائم : </a:t>
            </a:r>
          </a:p>
          <a:p>
            <a:pPr algn="r" rtl="1" eaLnBrk="1" hangingPunct="1">
              <a:lnSpc>
                <a:spcPct val="170000"/>
              </a:lnSpc>
              <a:buNone/>
            </a:pPr>
            <a:r>
              <a:rPr lang="fa-IR" sz="4800" b="1" dirty="0" smtClean="0">
                <a:cs typeface="B Titr" pitchFamily="2" charset="-78"/>
              </a:rPr>
              <a:t>بیماری سرخجه معمولا با بی اشتهایی ، ضعف ، سردرد ، کنژنکتیویت ( قرمزی چشمها ) تب خفیف و علائم تنفسی شروع وسپس بثورات جلدی (كه اول در صورت وسپس در ساير قسمتهاي بدن ظاهر مي شوند) و لنفادنوپاتی ودردهاي مفصلي ظاهر می شود . </a:t>
            </a:r>
          </a:p>
          <a:p>
            <a:pPr algn="r" rtl="1">
              <a:lnSpc>
                <a:spcPct val="170000"/>
              </a:lnSpc>
              <a:buNone/>
            </a:pPr>
            <a:r>
              <a:rPr lang="fa-IR" sz="4800" b="1" dirty="0" smtClean="0">
                <a:cs typeface="B Titr" pitchFamily="2" charset="-78"/>
              </a:rPr>
              <a:t>اکثراً در سنين 5 تا 14 سالگی ديده می شود. </a:t>
            </a:r>
          </a:p>
          <a:p>
            <a:pPr algn="r" rtl="1">
              <a:lnSpc>
                <a:spcPct val="170000"/>
              </a:lnSpc>
              <a:buNone/>
            </a:pPr>
            <a:r>
              <a:rPr lang="fa-IR" sz="4800" b="1" dirty="0" smtClean="0">
                <a:cs typeface="B Titr" pitchFamily="2" charset="-78"/>
              </a:rPr>
              <a:t>مشخصات بيماری سرخجه اين است که 24 ساعت قبل از پيدايش دانه ھا، غدد لنفاوی پشت گوش وگردن کودک بزرگ و متورم می گردد. دانه ھای بيماری سرخجه معمولاً ريز،صورتی رنگ و مختصری برجسته است و ابتدا از صورت شروع می شودو در خلال 24 ساعت به تمام بدن منتشر می گردد.</a:t>
            </a:r>
            <a:endParaRPr lang="en-US" sz="4800" dirty="0" smtClean="0">
              <a:cs typeface="B Titr" pitchFamily="2" charset="-78"/>
            </a:endParaRPr>
          </a:p>
          <a:p>
            <a:pPr algn="r" rtl="1" eaLnBrk="1" hangingPunct="1"/>
            <a:endParaRPr lang="fa-IR" b="1" dirty="0" smtClean="0"/>
          </a:p>
          <a:p>
            <a:pPr algn="r" rtl="1" eaLnBrk="1" hangingPunct="1"/>
            <a:endParaRPr lang="fa-IR" b="1" dirty="0" smtClean="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AutoShape 2"/>
          <p:cNvSpPr>
            <a:spLocks noGrp="1" noChangeArrowheads="1"/>
          </p:cNvSpPr>
          <p:nvPr>
            <p:ph type="title"/>
          </p:nvPr>
        </p:nvSpPr>
        <p:spPr>
          <a:xfrm>
            <a:off x="457200" y="533400"/>
            <a:ext cx="8229600" cy="1143000"/>
          </a:xfrm>
        </p:spPr>
        <p:txBody>
          <a:bodyPr>
            <a:normAutofit fontScale="90000"/>
          </a:bodyPr>
          <a:lstStyle/>
          <a:p>
            <a:pPr algn="r" rtl="1"/>
            <a:r>
              <a:rPr lang="fa-IR" b="1" u="sng" dirty="0" smtClean="0">
                <a:cs typeface="B Titr" pitchFamily="2" charset="-78"/>
              </a:rPr>
              <a:t>را ه انتقال :</a:t>
            </a:r>
            <a:r>
              <a:rPr lang="fa-IR" b="1" dirty="0" smtClean="0">
                <a:cs typeface="B Titr" pitchFamily="2" charset="-78"/>
              </a:rPr>
              <a:t/>
            </a:r>
            <a:br>
              <a:rPr lang="fa-IR" b="1" dirty="0" smtClean="0">
                <a:cs typeface="B Titr" pitchFamily="2" charset="-78"/>
              </a:rPr>
            </a:br>
            <a:r>
              <a:rPr lang="fa-IR" b="1" dirty="0" smtClean="0">
                <a:cs typeface="B Titr" pitchFamily="2" charset="-78"/>
              </a:rPr>
              <a:t> از طريق قطرات تنفسي موجود در هوا</a:t>
            </a:r>
            <a:r>
              <a:rPr lang="en-US" dirty="0" smtClean="0">
                <a:cs typeface="B Titr" pitchFamily="2" charset="-78"/>
              </a:rPr>
              <a:t> </a:t>
            </a:r>
            <a:r>
              <a:rPr lang="fa-IR" dirty="0" smtClean="0">
                <a:cs typeface="B Titr" pitchFamily="2" charset="-78"/>
              </a:rPr>
              <a:t/>
            </a:r>
            <a:br>
              <a:rPr lang="fa-IR" dirty="0" smtClean="0">
                <a:cs typeface="B Titr" pitchFamily="2" charset="-78"/>
              </a:rPr>
            </a:br>
            <a:r>
              <a:rPr lang="en-US" dirty="0" smtClean="0">
                <a:cs typeface="B Titr" pitchFamily="2" charset="-78"/>
              </a:rPr>
              <a:t/>
            </a:r>
            <a:br>
              <a:rPr lang="en-US" dirty="0" smtClean="0">
                <a:cs typeface="B Titr" pitchFamily="2" charset="-78"/>
              </a:rPr>
            </a:br>
            <a:r>
              <a:rPr lang="fa-IR" dirty="0" smtClean="0">
                <a:cs typeface="B Titr" pitchFamily="2" charset="-78"/>
              </a:rPr>
              <a:t> </a:t>
            </a:r>
            <a:r>
              <a:rPr lang="fa-IR" u="sng" dirty="0" smtClean="0">
                <a:cs typeface="B Titr" pitchFamily="2" charset="-78"/>
              </a:rPr>
              <a:t>اقدامات پیشگیری کننده :</a:t>
            </a:r>
            <a:endParaRPr lang="en-US" u="sng" dirty="0" smtClean="0">
              <a:cs typeface="B Titr" pitchFamily="2" charset="-78"/>
            </a:endParaRPr>
          </a:p>
        </p:txBody>
      </p:sp>
      <p:sp>
        <p:nvSpPr>
          <p:cNvPr id="19459" name="Rectangle 3"/>
          <p:cNvSpPr>
            <a:spLocks noGrp="1" noChangeArrowheads="1"/>
          </p:cNvSpPr>
          <p:nvPr>
            <p:ph type="body" idx="1"/>
          </p:nvPr>
        </p:nvSpPr>
        <p:spPr>
          <a:xfrm>
            <a:off x="457200" y="2514600"/>
            <a:ext cx="8229600" cy="3611563"/>
          </a:xfrm>
        </p:spPr>
        <p:txBody>
          <a:bodyPr/>
          <a:lstStyle/>
          <a:p>
            <a:pPr algn="r" rtl="1" eaLnBrk="1" hangingPunct="1">
              <a:buNone/>
            </a:pPr>
            <a:r>
              <a:rPr lang="fa-IR" b="1" dirty="0" smtClean="0"/>
              <a:t>1- گزارش به مرکز بهداشتی درمانی</a:t>
            </a:r>
          </a:p>
          <a:p>
            <a:pPr algn="r" rtl="1" eaLnBrk="1" hangingPunct="1">
              <a:buNone/>
            </a:pPr>
            <a:r>
              <a:rPr lang="fa-IR" b="1" dirty="0" smtClean="0"/>
              <a:t>2- رعایت بهداشت فردی</a:t>
            </a:r>
            <a:endParaRPr lang="fa-IR" dirty="0" smtClean="0"/>
          </a:p>
          <a:p>
            <a:pPr algn="r" rtl="1" eaLnBrk="1" hangingPunct="1">
              <a:buNone/>
            </a:pPr>
            <a:r>
              <a:rPr lang="fa-IR" b="1" dirty="0" smtClean="0"/>
              <a:t>3- پیشگیری از تماس دانش آموزان مبتلا با زنان باردار (معلمان، خانواده) </a:t>
            </a:r>
          </a:p>
          <a:p>
            <a:pPr algn="r" rtl="1" eaLnBrk="1" hangingPunct="1">
              <a:buNone/>
            </a:pPr>
            <a:r>
              <a:rPr lang="fa-IR" sz="4000" u="sng" dirty="0" smtClean="0">
                <a:latin typeface="+mj-lt"/>
                <a:ea typeface="+mj-ea"/>
                <a:cs typeface="B Titr" pitchFamily="2" charset="-78"/>
              </a:rPr>
              <a:t> مدت محرومیت از مدرسه:</a:t>
            </a:r>
          </a:p>
          <a:p>
            <a:pPr algn="r" rtl="1">
              <a:buNone/>
            </a:pPr>
            <a:r>
              <a:rPr lang="fa-IR" b="1" dirty="0" smtClean="0"/>
              <a:t>از زمان شروع بثورات جلدی تا حد 4 روز بعد از آن</a:t>
            </a:r>
            <a:endParaRPr lang="en-US" b="1" dirty="0" smtClean="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سرخجه 2.jpg"/>
          <p:cNvPicPr>
            <a:picLocks noGrp="1" noChangeAspect="1"/>
          </p:cNvPicPr>
          <p:nvPr>
            <p:ph idx="1"/>
          </p:nvPr>
        </p:nvPicPr>
        <p:blipFill>
          <a:blip r:embed="rId2"/>
          <a:stretch>
            <a:fillRect/>
          </a:stretch>
        </p:blipFill>
        <p:spPr>
          <a:xfrm>
            <a:off x="0" y="3645408"/>
            <a:ext cx="5181600" cy="3212592"/>
          </a:xfrm>
        </p:spPr>
      </p:pic>
      <p:pic>
        <p:nvPicPr>
          <p:cNvPr id="5" name="Picture 4" descr="سرخجه1.jpg"/>
          <p:cNvPicPr>
            <a:picLocks noChangeAspect="1"/>
          </p:cNvPicPr>
          <p:nvPr/>
        </p:nvPicPr>
        <p:blipFill>
          <a:blip r:embed="rId3"/>
          <a:stretch>
            <a:fillRect/>
          </a:stretch>
        </p:blipFill>
        <p:spPr>
          <a:xfrm>
            <a:off x="3526173" y="0"/>
            <a:ext cx="5617828" cy="3733800"/>
          </a:xfrm>
          <a:prstGeom prst="rect">
            <a:avLst/>
          </a:prstGeom>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AutoShape 2"/>
          <p:cNvSpPr>
            <a:spLocks noGrp="1" noChangeArrowheads="1"/>
          </p:cNvSpPr>
          <p:nvPr>
            <p:ph type="title"/>
          </p:nvPr>
        </p:nvSpPr>
        <p:spPr/>
        <p:txBody>
          <a:bodyPr/>
          <a:lstStyle/>
          <a:p>
            <a:pPr algn="r" eaLnBrk="1" hangingPunct="1"/>
            <a:endParaRPr lang="en-US" dirty="0" smtClean="0"/>
          </a:p>
        </p:txBody>
      </p:sp>
      <p:sp>
        <p:nvSpPr>
          <p:cNvPr id="20483" name="Rectangle 3"/>
          <p:cNvSpPr>
            <a:spLocks noGrp="1" noChangeArrowheads="1"/>
          </p:cNvSpPr>
          <p:nvPr>
            <p:ph type="body" idx="1"/>
          </p:nvPr>
        </p:nvSpPr>
        <p:spPr/>
        <p:txBody>
          <a:bodyPr/>
          <a:lstStyle/>
          <a:p>
            <a:pPr eaLnBrk="1" hangingPunct="1">
              <a:buNone/>
            </a:pPr>
            <a:endParaRPr lang="en-US" dirty="0" smtClean="0"/>
          </a:p>
        </p:txBody>
      </p:sp>
      <p:pic>
        <p:nvPicPr>
          <p:cNvPr id="4" name="Picture 3" descr="سرخجه.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t>مخملک</a:t>
            </a:r>
            <a:br>
              <a:rPr lang="fa-IR" b="1" dirty="0" smtClean="0"/>
            </a:br>
            <a:endParaRPr lang="en-US" dirty="0"/>
          </a:p>
        </p:txBody>
      </p:sp>
      <p:sp>
        <p:nvSpPr>
          <p:cNvPr id="3" name="Content Placeholder 2"/>
          <p:cNvSpPr>
            <a:spLocks noGrp="1"/>
          </p:cNvSpPr>
          <p:nvPr>
            <p:ph idx="1"/>
          </p:nvPr>
        </p:nvSpPr>
        <p:spPr>
          <a:xfrm>
            <a:off x="228600" y="990600"/>
            <a:ext cx="8915400" cy="5867400"/>
          </a:xfrm>
        </p:spPr>
        <p:txBody>
          <a:bodyPr>
            <a:normAutofit fontScale="85000" lnSpcReduction="10000"/>
          </a:bodyPr>
          <a:lstStyle/>
          <a:p>
            <a:pPr algn="r" rtl="1">
              <a:buNone/>
            </a:pPr>
            <a:r>
              <a:rPr lang="fa-IR" b="1" dirty="0" smtClean="0"/>
              <a:t>بيماری ميکروبی است که به واسطه استرپتوکوکھا به وجود می آید.</a:t>
            </a:r>
          </a:p>
          <a:p>
            <a:pPr algn="r" rtl="1">
              <a:buNone/>
            </a:pPr>
            <a:r>
              <a:rPr lang="fa-IR" b="1" dirty="0" smtClean="0">
                <a:cs typeface="B Titr" pitchFamily="2" charset="-78"/>
              </a:rPr>
              <a:t>دوره کمون:</a:t>
            </a:r>
          </a:p>
          <a:p>
            <a:pPr algn="r" rtl="1">
              <a:buNone/>
            </a:pPr>
            <a:r>
              <a:rPr lang="fa-IR" sz="3300" b="1" dirty="0" smtClean="0"/>
              <a:t>بيماری حدود 3 روز بوده و از علائم آن، تب، سردرد، کوفتگی، گلودرد و</a:t>
            </a:r>
          </a:p>
          <a:p>
            <a:pPr algn="r" rtl="1">
              <a:buNone/>
            </a:pPr>
            <a:r>
              <a:rPr lang="fa-IR" sz="3300" b="1" dirty="0" smtClean="0"/>
              <a:t>وجود دانه ھای قرمز رنگ در سطح بدن قابل ذکرند. اين بيماری بيشتر درسنين مدرسه ديده می شود و از عوارض خطرناکی نظير تب روماتيسمی ونارسايی کليوی برخوردار است. در اين بيماری زبان قرمز و متورم است.</a:t>
            </a:r>
          </a:p>
          <a:p>
            <a:pPr algn="r" rtl="1">
              <a:buNone/>
            </a:pPr>
            <a:r>
              <a:rPr lang="fa-IR" sz="3300" b="1" dirty="0" smtClean="0"/>
              <a:t>دانه ھای بيماری مخملک(بثورات) ابتدا در ناحيه گردن و بازو و کشاله</a:t>
            </a:r>
          </a:p>
          <a:p>
            <a:pPr algn="r" rtl="1">
              <a:buNone/>
            </a:pPr>
            <a:r>
              <a:rPr lang="fa-IR" sz="3300" b="1" dirty="0" smtClean="0"/>
              <a:t>ران ظاھر شده و در خلال 24 ساعت منتشر می شود. </a:t>
            </a:r>
          </a:p>
          <a:p>
            <a:pPr algn="r" rtl="1">
              <a:buNone/>
            </a:pPr>
            <a:r>
              <a:rPr lang="fa-IR" dirty="0" smtClean="0">
                <a:cs typeface="B Titr" pitchFamily="2" charset="-78"/>
              </a:rPr>
              <a:t>پيشگيری :</a:t>
            </a:r>
          </a:p>
          <a:p>
            <a:pPr algn="r" rtl="1">
              <a:buNone/>
            </a:pPr>
            <a:r>
              <a:rPr lang="fa-IR" sz="3300" b="1" dirty="0" smtClean="0"/>
              <a:t>بيماری از پيشگيری دارويی استفاده می شود. به افرادی که با بيمار تماس داشته اند، می توان يک پنی سيلين تزريق نمود.</a:t>
            </a:r>
            <a:endParaRPr lang="en-US" sz="3300"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مخملک.jpg"/>
          <p:cNvPicPr>
            <a:picLocks noGrp="1" noChangeAspect="1"/>
          </p:cNvPicPr>
          <p:nvPr>
            <p:ph idx="1"/>
          </p:nvPr>
        </p:nvPicPr>
        <p:blipFill>
          <a:blip r:embed="rId2"/>
          <a:stretch>
            <a:fillRect/>
          </a:stretch>
        </p:blipFill>
        <p:spPr>
          <a:xfrm>
            <a:off x="4038600" y="-1"/>
            <a:ext cx="5105400" cy="3270647"/>
          </a:xfrm>
        </p:spPr>
      </p:pic>
      <p:pic>
        <p:nvPicPr>
          <p:cNvPr id="5" name="Picture 4" descr="مخملک2.jpg"/>
          <p:cNvPicPr>
            <a:picLocks noChangeAspect="1"/>
          </p:cNvPicPr>
          <p:nvPr/>
        </p:nvPicPr>
        <p:blipFill>
          <a:blip r:embed="rId3"/>
          <a:stretch>
            <a:fillRect/>
          </a:stretch>
        </p:blipFill>
        <p:spPr>
          <a:xfrm>
            <a:off x="0" y="3071446"/>
            <a:ext cx="5791200" cy="3786554"/>
          </a:xfrm>
          <a:prstGeom prst="rect">
            <a:avLst/>
          </a:prstGeom>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مخملک3.jpg"/>
          <p:cNvPicPr>
            <a:picLocks noGrp="1" noChangeAspect="1"/>
          </p:cNvPicPr>
          <p:nvPr>
            <p:ph idx="1"/>
          </p:nvPr>
        </p:nvPicPr>
        <p:blipFill>
          <a:blip r:embed="rId2"/>
          <a:stretch>
            <a:fillRect/>
          </a:stretch>
        </p:blipFill>
        <p:spPr>
          <a:xfrm>
            <a:off x="0" y="0"/>
            <a:ext cx="8763000" cy="6858000"/>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AutoShape 2"/>
          <p:cNvSpPr>
            <a:spLocks noGrp="1" noChangeArrowheads="1"/>
          </p:cNvSpPr>
          <p:nvPr>
            <p:ph type="title"/>
          </p:nvPr>
        </p:nvSpPr>
        <p:spPr/>
        <p:txBody>
          <a:bodyPr/>
          <a:lstStyle/>
          <a:p>
            <a:pPr rtl="1" eaLnBrk="1" hangingPunct="1"/>
            <a:r>
              <a:rPr lang="fa-IR" b="1" dirty="0" smtClean="0"/>
              <a:t>زرد زخم</a:t>
            </a:r>
            <a:r>
              <a:rPr lang="en-US" b="1" dirty="0" smtClean="0"/>
              <a:t>Impetigo </a:t>
            </a:r>
          </a:p>
        </p:txBody>
      </p:sp>
      <p:sp>
        <p:nvSpPr>
          <p:cNvPr id="25603" name="Rectangle 3"/>
          <p:cNvSpPr>
            <a:spLocks noGrp="1" noChangeArrowheads="1"/>
          </p:cNvSpPr>
          <p:nvPr>
            <p:ph type="body" idx="1"/>
          </p:nvPr>
        </p:nvSpPr>
        <p:spPr>
          <a:xfrm>
            <a:off x="0" y="1295400"/>
            <a:ext cx="9144000" cy="5334000"/>
          </a:xfrm>
        </p:spPr>
        <p:txBody>
          <a:bodyPr>
            <a:normAutofit fontScale="77500" lnSpcReduction="20000"/>
          </a:bodyPr>
          <a:lstStyle/>
          <a:p>
            <a:pPr algn="r" rtl="1">
              <a:buNone/>
            </a:pPr>
            <a:r>
              <a:rPr lang="fa-IR" sz="3600" b="1" dirty="0" smtClean="0"/>
              <a:t>عفونت سطحی و قابل سرايت پوست است که ممکن است مراحل مختلف وزیکول پوسچول و دلمه بستن را طی کند.</a:t>
            </a:r>
          </a:p>
          <a:p>
            <a:pPr algn="r" rtl="1">
              <a:buNone/>
            </a:pPr>
            <a:r>
              <a:rPr lang="fa-IR" sz="3600" b="1" dirty="0" smtClean="0"/>
              <a:t>عامل اين بيماری بيشتر استرپتوکوک و يا استافيلوکوک است.</a:t>
            </a:r>
          </a:p>
          <a:p>
            <a:pPr algn="r" rtl="1">
              <a:buNone/>
            </a:pPr>
            <a:r>
              <a:rPr lang="fa-IR" sz="3600" b="1" dirty="0" smtClean="0"/>
              <a:t>اين بيماری در بين بچه ھای روستايی و يا مناطقی که از بھداشت کافی برخوردار نيستند، شايعتر است. </a:t>
            </a:r>
            <a:endParaRPr lang="en-US" sz="3600" dirty="0" smtClean="0"/>
          </a:p>
          <a:p>
            <a:pPr algn="just" rtl="1" eaLnBrk="1" hangingPunct="1">
              <a:lnSpc>
                <a:spcPct val="90000"/>
              </a:lnSpc>
              <a:buNone/>
            </a:pPr>
            <a:r>
              <a:rPr lang="fa-IR" sz="3600" b="1" dirty="0" smtClean="0"/>
              <a:t>علايم :</a:t>
            </a:r>
          </a:p>
          <a:p>
            <a:pPr algn="just" rtl="1" eaLnBrk="1" hangingPunct="1">
              <a:lnSpc>
                <a:spcPct val="90000"/>
              </a:lnSpc>
              <a:buNone/>
            </a:pPr>
            <a:r>
              <a:rPr lang="fa-IR" sz="3600" b="1" dirty="0" smtClean="0"/>
              <a:t> يك جوش  پوستي قرمز رنگ همراه با تاول هاي كوچك متعدد که بعضي از تاول ها چركی هستند و وقتي مي تركند، كروت هاي زردرنگي بر جاي مي مانند. تاول ها بيمار را اذيت نمي كنند، اما ممكن است خارش داشته باشند</a:t>
            </a:r>
            <a:r>
              <a:rPr lang="en-US" sz="3600" b="1" dirty="0" smtClean="0"/>
              <a:t>. </a:t>
            </a:r>
            <a:r>
              <a:rPr lang="fa-IR" sz="3600" b="1" dirty="0" smtClean="0"/>
              <a:t>گاهي تب خفيف  وجوددارد </a:t>
            </a:r>
          </a:p>
          <a:p>
            <a:pPr algn="just" rtl="1" eaLnBrk="1" hangingPunct="1">
              <a:lnSpc>
                <a:spcPct val="90000"/>
              </a:lnSpc>
              <a:buNone/>
            </a:pPr>
            <a:r>
              <a:rPr lang="en-US" sz="3600" b="1" dirty="0" smtClean="0"/>
              <a:t/>
            </a:r>
            <a:br>
              <a:rPr lang="en-US" sz="3600" b="1" dirty="0" smtClean="0"/>
            </a:br>
            <a:r>
              <a:rPr lang="fa-IR" sz="3600" b="1" dirty="0" smtClean="0"/>
              <a:t>راه انتقال :</a:t>
            </a:r>
          </a:p>
          <a:p>
            <a:pPr algn="just" rtl="1" eaLnBrk="1" hangingPunct="1">
              <a:lnSpc>
                <a:spcPct val="90000"/>
              </a:lnSpc>
              <a:buNone/>
            </a:pPr>
            <a:r>
              <a:rPr lang="fa-IR" sz="3600" b="1" dirty="0" smtClean="0"/>
              <a:t> تماس مستقیم با زخم بیمار یا تماس غیر مستقیم با لوازم و وسایل شخصی بیمار از جمله حوله ، وسایل ریش تراشی و ...</a:t>
            </a:r>
            <a:r>
              <a:rPr lang="en-US" sz="3600" dirty="0" smtClean="0"/>
              <a:t>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AutoShape 2"/>
          <p:cNvSpPr>
            <a:spLocks noGrp="1" noChangeArrowheads="1"/>
          </p:cNvSpPr>
          <p:nvPr>
            <p:ph type="title"/>
          </p:nvPr>
        </p:nvSpPr>
        <p:spPr/>
        <p:txBody>
          <a:bodyPr/>
          <a:lstStyle/>
          <a:p>
            <a:pPr rtl="1" eaLnBrk="1" hangingPunct="1"/>
            <a:r>
              <a:rPr lang="fa-IR" dirty="0" smtClean="0"/>
              <a:t>اقدامات پیشگیری کننده</a:t>
            </a:r>
            <a:r>
              <a:rPr lang="en-US" dirty="0" smtClean="0"/>
              <a:t> </a:t>
            </a:r>
            <a:r>
              <a:rPr lang="fa-IR" dirty="0" smtClean="0"/>
              <a:t>در زرد زخم</a:t>
            </a:r>
            <a:endParaRPr lang="en-US" dirty="0" smtClean="0"/>
          </a:p>
        </p:txBody>
      </p:sp>
      <p:sp>
        <p:nvSpPr>
          <p:cNvPr id="26627" name="Rectangle 3"/>
          <p:cNvSpPr>
            <a:spLocks noGrp="1" noChangeArrowheads="1"/>
          </p:cNvSpPr>
          <p:nvPr>
            <p:ph type="body" idx="1"/>
          </p:nvPr>
        </p:nvSpPr>
        <p:spPr>
          <a:xfrm>
            <a:off x="228600" y="1371600"/>
            <a:ext cx="8915400" cy="5257800"/>
          </a:xfrm>
        </p:spPr>
        <p:txBody>
          <a:bodyPr>
            <a:normAutofit fontScale="92500" lnSpcReduction="20000"/>
          </a:bodyPr>
          <a:lstStyle/>
          <a:p>
            <a:pPr marL="457200" indent="-457200" algn="r" rtl="1" eaLnBrk="1" hangingPunct="1">
              <a:buFont typeface="Wingdings" pitchFamily="2" charset="2"/>
              <a:buNone/>
            </a:pPr>
            <a:r>
              <a:rPr lang="fa-IR" sz="2900" b="1" dirty="0" smtClean="0"/>
              <a:t>1- در اين شرايط به پزشك خود مراجعه نماييد</a:t>
            </a:r>
          </a:p>
          <a:p>
            <a:pPr marL="457200" indent="-457200" algn="r" rtl="1" eaLnBrk="1" hangingPunct="1">
              <a:buFont typeface="Wingdings" pitchFamily="2" charset="2"/>
              <a:buNone/>
            </a:pPr>
            <a:r>
              <a:rPr lang="fa-IR" sz="2900" b="1" dirty="0" smtClean="0"/>
              <a:t>2- جدا سازی فرد بیمار و درمان کامل </a:t>
            </a:r>
          </a:p>
          <a:p>
            <a:pPr marL="457200" indent="-457200" algn="r" rtl="1" eaLnBrk="1" hangingPunct="1">
              <a:buFont typeface="Wingdings" pitchFamily="2" charset="2"/>
              <a:buNone/>
            </a:pPr>
            <a:r>
              <a:rPr lang="fa-IR" sz="2900" b="1" dirty="0" smtClean="0"/>
              <a:t>3- پیشگیری دارویی در مورد تماس</a:t>
            </a:r>
          </a:p>
          <a:p>
            <a:pPr marL="457200" indent="-457200" algn="r" rtl="1" eaLnBrk="1" hangingPunct="1">
              <a:buFont typeface="Wingdings" pitchFamily="2" charset="2"/>
              <a:buNone/>
            </a:pPr>
            <a:r>
              <a:rPr lang="fa-IR" sz="2900" b="1" dirty="0" smtClean="0"/>
              <a:t>4- استحمام روزانه با صابون و آب </a:t>
            </a:r>
          </a:p>
          <a:p>
            <a:pPr marL="457200" indent="-457200" algn="r" rtl="1" eaLnBrk="1" hangingPunct="1">
              <a:buFont typeface="Wingdings" pitchFamily="2" charset="2"/>
              <a:buNone/>
            </a:pPr>
            <a:r>
              <a:rPr lang="fa-IR" sz="2900" b="1" dirty="0" smtClean="0"/>
              <a:t>5- كوتاه نگاه داشتن ناخن ها و  عدم خاراندن وکندن تاولها </a:t>
            </a:r>
          </a:p>
          <a:p>
            <a:pPr marL="457200" indent="-457200" algn="r" rtl="1" eaLnBrk="1" hangingPunct="1">
              <a:buFont typeface="Wingdings" pitchFamily="2" charset="2"/>
              <a:buNone/>
            </a:pPr>
            <a:r>
              <a:rPr lang="fa-IR" sz="2900" b="1" dirty="0" smtClean="0"/>
              <a:t>6- هر كدام از اعضاي خانواده بايد از حوله جداگانه استفاده كنند، يا به جاي اين كار مي توان موقتاً از حوله يك بار مصرف استفاده نمود</a:t>
            </a:r>
            <a:r>
              <a:rPr lang="en-US" sz="2900" b="1" dirty="0" smtClean="0"/>
              <a:t>. </a:t>
            </a:r>
          </a:p>
          <a:p>
            <a:pPr marL="457200" indent="-457200" algn="r" rtl="1" eaLnBrk="1" hangingPunct="1">
              <a:buFont typeface="Wingdings" pitchFamily="2" charset="2"/>
              <a:buNone/>
            </a:pPr>
            <a:r>
              <a:rPr lang="fa-IR" sz="2900" b="1" dirty="0" smtClean="0"/>
              <a:t>7 - تيغ ريش تراش خود را با ديگران به طور مشترك استفاده نكنيد</a:t>
            </a:r>
          </a:p>
          <a:p>
            <a:pPr marL="457200" indent="-457200" algn="r" rtl="1" eaLnBrk="1" hangingPunct="1">
              <a:buFont typeface="Wingdings" pitchFamily="2" charset="2"/>
              <a:buNone/>
            </a:pPr>
            <a:endParaRPr lang="fa-IR" sz="2900" b="1" dirty="0" smtClean="0"/>
          </a:p>
          <a:p>
            <a:pPr marL="457200" indent="-457200" algn="r" rtl="1" eaLnBrk="1" hangingPunct="1">
              <a:buFont typeface="Wingdings" pitchFamily="2" charset="2"/>
              <a:buNone/>
            </a:pPr>
            <a:r>
              <a:rPr lang="fa-IR" sz="2900" b="1" u="sng" dirty="0" smtClean="0"/>
              <a:t>مدت ممنوعیت از مدرسه:</a:t>
            </a:r>
          </a:p>
          <a:p>
            <a:pPr marL="457200" indent="-457200" algn="r" rtl="1">
              <a:buNone/>
            </a:pPr>
            <a:r>
              <a:rPr lang="fa-IR" sz="2900" b="1" dirty="0" smtClean="0"/>
              <a:t>تا خشک شدن زخمها که با درمان در عرض 10-7 روز خوب مي شود</a:t>
            </a:r>
            <a:r>
              <a:rPr lang="en-US" sz="2900" b="1" dirty="0" smtClean="0"/>
              <a:t>.</a:t>
            </a:r>
            <a:r>
              <a:rPr lang="en-US" sz="2900" dirty="0" smtClean="0"/>
              <a:t> </a:t>
            </a:r>
          </a:p>
          <a:p>
            <a:pPr marL="457200" indent="-457200" algn="r" rtl="1" eaLnBrk="1" hangingPunct="1">
              <a:buFont typeface="Wingdings" pitchFamily="2" charset="2"/>
              <a:buNone/>
            </a:pPr>
            <a:endParaRPr lang="fa-IR" sz="2400" b="1" dirty="0" smtClean="0"/>
          </a:p>
          <a:p>
            <a:pPr marL="457200" indent="-457200" algn="r" rtl="1" eaLnBrk="1" hangingPunct="1">
              <a:buFont typeface="Wingdings" pitchFamily="2" charset="2"/>
              <a:buNone/>
            </a:pPr>
            <a:r>
              <a:rPr lang="en-US" sz="2400" dirty="0" smtClean="0"/>
              <a:t>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AutoShape 2"/>
          <p:cNvSpPr>
            <a:spLocks noGrp="1" noChangeArrowheads="1"/>
          </p:cNvSpPr>
          <p:nvPr>
            <p:ph type="title"/>
          </p:nvPr>
        </p:nvSpPr>
        <p:spPr/>
        <p:txBody>
          <a:bodyPr/>
          <a:lstStyle/>
          <a:p>
            <a:pPr algn="r" eaLnBrk="1" hangingPunct="1"/>
            <a:endParaRPr lang="en-US" dirty="0" smtClean="0"/>
          </a:p>
        </p:txBody>
      </p:sp>
      <p:sp>
        <p:nvSpPr>
          <p:cNvPr id="27651" name="Rectangle 3"/>
          <p:cNvSpPr>
            <a:spLocks noGrp="1" noChangeArrowheads="1"/>
          </p:cNvSpPr>
          <p:nvPr>
            <p:ph type="body" idx="1"/>
          </p:nvPr>
        </p:nvSpPr>
        <p:spPr/>
        <p:txBody>
          <a:bodyPr/>
          <a:lstStyle/>
          <a:p>
            <a:pPr eaLnBrk="1" hangingPunct="1"/>
            <a:endParaRPr lang="en-US" dirty="0" smtClean="0"/>
          </a:p>
        </p:txBody>
      </p:sp>
      <p:pic>
        <p:nvPicPr>
          <p:cNvPr id="5" name="Picture 4" descr="زردزخم2.jpg"/>
          <p:cNvPicPr>
            <a:picLocks noChangeAspect="1"/>
          </p:cNvPicPr>
          <p:nvPr/>
        </p:nvPicPr>
        <p:blipFill>
          <a:blip r:embed="rId2"/>
          <a:stretch>
            <a:fillRect/>
          </a:stretch>
        </p:blipFill>
        <p:spPr>
          <a:xfrm>
            <a:off x="0" y="105508"/>
            <a:ext cx="9144000" cy="6752492"/>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زردزخم.jpg"/>
          <p:cNvPicPr>
            <a:picLocks noGrp="1" noChangeAspect="1"/>
          </p:cNvPicPr>
          <p:nvPr>
            <p:ph idx="1"/>
          </p:nvPr>
        </p:nvPicPr>
        <p:blipFill>
          <a:blip r:embed="rId2"/>
          <a:stretch>
            <a:fillRect/>
          </a:stretch>
        </p:blipFill>
        <p:spPr>
          <a:xfrm>
            <a:off x="152400" y="-1"/>
            <a:ext cx="8991600" cy="6920345"/>
          </a:xfrm>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AutoShape 2"/>
          <p:cNvSpPr>
            <a:spLocks noGrp="1" noChangeArrowheads="1"/>
          </p:cNvSpPr>
          <p:nvPr>
            <p:ph type="title"/>
          </p:nvPr>
        </p:nvSpPr>
        <p:spPr/>
        <p:txBody>
          <a:bodyPr/>
          <a:lstStyle/>
          <a:p>
            <a:pPr rtl="1" eaLnBrk="1" hangingPunct="1"/>
            <a:r>
              <a:rPr lang="fa-IR" b="0" dirty="0" smtClean="0"/>
              <a:t>آبله مرغان</a:t>
            </a:r>
            <a:r>
              <a:rPr lang="en-US" dirty="0" smtClean="0"/>
              <a:t> Chicken pox </a:t>
            </a:r>
          </a:p>
        </p:txBody>
      </p:sp>
      <p:sp>
        <p:nvSpPr>
          <p:cNvPr id="8195" name="Rectangle 3"/>
          <p:cNvSpPr>
            <a:spLocks noGrp="1" noChangeArrowheads="1"/>
          </p:cNvSpPr>
          <p:nvPr>
            <p:ph type="body" idx="1"/>
          </p:nvPr>
        </p:nvSpPr>
        <p:spPr>
          <a:xfrm>
            <a:off x="152400" y="1219200"/>
            <a:ext cx="8763000" cy="5638800"/>
          </a:xfrm>
        </p:spPr>
        <p:txBody>
          <a:bodyPr>
            <a:normAutofit fontScale="92500" lnSpcReduction="10000"/>
          </a:bodyPr>
          <a:lstStyle/>
          <a:p>
            <a:pPr algn="r" rtl="1">
              <a:buNone/>
            </a:pPr>
            <a:r>
              <a:rPr lang="fa-IR" b="1" dirty="0" smtClean="0"/>
              <a:t>از جمله بيماريھای ويروسی است که در اثر تماس مستقيم و يا به وسيله ترشحات دھان و بينی بيماران مبتلا به افراد سالم سرايت می کند </a:t>
            </a:r>
          </a:p>
          <a:p>
            <a:pPr algn="r" rtl="1">
              <a:buNone/>
            </a:pPr>
            <a:r>
              <a:rPr lang="ar-SA" b="1" dirty="0" smtClean="0"/>
              <a:t>علائ</a:t>
            </a:r>
            <a:r>
              <a:rPr lang="fa-IR" b="1" dirty="0" smtClean="0"/>
              <a:t>م :</a:t>
            </a:r>
          </a:p>
          <a:p>
            <a:pPr algn="r" rtl="1">
              <a:buNone/>
            </a:pPr>
            <a:r>
              <a:rPr lang="fa-IR" b="1" dirty="0" smtClean="0"/>
              <a:t> 24 ساعت قبل از پيدايش دانه ھا، با تب خفيف، خستگي و بي اشتهايي به مدت يك تا</a:t>
            </a:r>
            <a:r>
              <a:rPr lang="ar-SA" b="1" dirty="0" smtClean="0"/>
              <a:t> دو روز</a:t>
            </a:r>
            <a:r>
              <a:rPr lang="fa-IR" b="1" dirty="0" smtClean="0"/>
              <a:t>،</a:t>
            </a:r>
            <a:r>
              <a:rPr lang="ar-SA" b="1" dirty="0" smtClean="0"/>
              <a:t> سپس بروز دانه هاي خارش دار </a:t>
            </a:r>
            <a:r>
              <a:rPr lang="fa-IR" b="1" dirty="0" smtClean="0"/>
              <a:t>سرخ رنگ كه در عرض چند ساعت پر از مايع مي گردد اين دانه ها بصورت تاول ظاهر می شود. تاولها پاره شده،خشك شده وحالت پوسته ريزي پيدا مي كنند.  دانه ها ابتدا در پشت بيمار و به دنبال آن به فاصله چند ساعت روي شكم  و قفسه سينه ظاهر مي شود. تعداد و انتشار دانه ھا در روی بازوان و ساق پا نسبت به تنه و شکم کمتر است.</a:t>
            </a:r>
          </a:p>
          <a:p>
            <a:pPr algn="r" rtl="1">
              <a:buNone/>
            </a:pPr>
            <a:endParaRPr lang="en-US" b="1" dirty="0" smtClean="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AutoShape 2"/>
          <p:cNvSpPr>
            <a:spLocks noGrp="1" noChangeArrowheads="1"/>
          </p:cNvSpPr>
          <p:nvPr>
            <p:ph type="title"/>
          </p:nvPr>
        </p:nvSpPr>
        <p:spPr/>
        <p:txBody>
          <a:bodyPr/>
          <a:lstStyle/>
          <a:p>
            <a:pPr algn="r" eaLnBrk="1" hangingPunct="1"/>
            <a:r>
              <a:rPr lang="fa-IR" b="0" smtClean="0"/>
              <a:t>آبله مرغان</a:t>
            </a:r>
            <a:endParaRPr lang="en-US" b="0" smtClean="0"/>
          </a:p>
        </p:txBody>
      </p:sp>
      <p:sp>
        <p:nvSpPr>
          <p:cNvPr id="9219" name="Rectangle 3"/>
          <p:cNvSpPr>
            <a:spLocks noGrp="1" noChangeArrowheads="1"/>
          </p:cNvSpPr>
          <p:nvPr>
            <p:ph type="body" idx="1"/>
          </p:nvPr>
        </p:nvSpPr>
        <p:spPr>
          <a:xfrm>
            <a:off x="457200" y="1219200"/>
            <a:ext cx="8229600" cy="5638800"/>
          </a:xfrm>
        </p:spPr>
        <p:txBody>
          <a:bodyPr>
            <a:normAutofit lnSpcReduction="10000"/>
          </a:bodyPr>
          <a:lstStyle/>
          <a:p>
            <a:pPr marL="514350" indent="-514350" algn="r" rtl="1" eaLnBrk="1" hangingPunct="1">
              <a:buFont typeface="+mj-lt"/>
              <a:buAutoNum type="arabicPeriod"/>
            </a:pPr>
            <a:r>
              <a:rPr lang="fa-IR" b="1" u="sng" dirty="0" smtClean="0"/>
              <a:t>راه های انتقال : </a:t>
            </a:r>
          </a:p>
          <a:p>
            <a:pPr marL="514350" indent="-514350" algn="r" rtl="1" eaLnBrk="1" hangingPunct="1">
              <a:buFont typeface="+mj-lt"/>
              <a:buAutoNum type="arabicPeriod"/>
            </a:pPr>
            <a:r>
              <a:rPr lang="fa-IR" b="1" dirty="0" smtClean="0"/>
              <a:t> انتقال بوسيله تماس مستقيم با بثورات و يا از طريق ترشحات  مجراي تنفسي بيماران صورت مي گيرد اين بيماري مي تواند از مادر به نوزاد منتقل شود.</a:t>
            </a:r>
          </a:p>
          <a:p>
            <a:pPr marL="514350" indent="-514350" algn="r" rtl="1" eaLnBrk="1" hangingPunct="1">
              <a:buFont typeface="+mj-lt"/>
              <a:buAutoNum type="arabicPeriod"/>
            </a:pPr>
            <a:r>
              <a:rPr lang="fa-IR" b="1" dirty="0" smtClean="0"/>
              <a:t>و یا بصورت غير مستقيم : بوسيله لوازمي كه به تازگي به ترشحات وآبدانه فرد بيمار آلوده شده است.</a:t>
            </a:r>
          </a:p>
          <a:p>
            <a:pPr algn="r" rtl="1" eaLnBrk="1" hangingPunct="1"/>
            <a:r>
              <a:rPr lang="fa-IR" b="1" u="sng" dirty="0" smtClean="0"/>
              <a:t>مدت محرومیت از مدرسه:</a:t>
            </a:r>
          </a:p>
          <a:p>
            <a:pPr marL="514350" indent="-514350" algn="r" rtl="1">
              <a:buFont typeface="+mj-lt"/>
              <a:buAutoNum type="arabicPeriod"/>
            </a:pPr>
            <a:r>
              <a:rPr lang="fa-IR" b="1" dirty="0" smtClean="0"/>
              <a:t>تا یک هفته بعد از شروع بثورات که معمولاً با خشک شدن بثورات همراه است</a:t>
            </a:r>
            <a:r>
              <a:rPr lang="en-US" b="1" dirty="0" smtClean="0"/>
              <a:t> </a:t>
            </a:r>
          </a:p>
          <a:p>
            <a:pPr marL="514350" indent="-514350" algn="r" rtl="1">
              <a:buNone/>
            </a:pPr>
            <a:r>
              <a:rPr lang="fa-IR" b="1" u="sng" dirty="0" smtClean="0"/>
              <a:t>عوارض بيماري:</a:t>
            </a:r>
            <a:r>
              <a:rPr lang="fa-IR" b="1" dirty="0" smtClean="0"/>
              <a:t>ورم مغزي، ذات الريه، گوش درد چركي،ورم مفصلي ،زخم قرنيه و باد سرخ</a:t>
            </a:r>
            <a:endParaRPr lang="en-US" b="1" dirty="0" smtClean="0"/>
          </a:p>
          <a:p>
            <a:pPr algn="r" rtl="1" eaLnBrk="1" hangingPunct="1"/>
            <a:endParaRPr lang="en-US" b="1" dirty="0" smtClean="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AutoShape 2"/>
          <p:cNvSpPr>
            <a:spLocks noGrp="1" noChangeArrowheads="1"/>
          </p:cNvSpPr>
          <p:nvPr>
            <p:ph type="title"/>
          </p:nvPr>
        </p:nvSpPr>
        <p:spPr/>
        <p:txBody>
          <a:bodyPr/>
          <a:lstStyle/>
          <a:p>
            <a:pPr algn="r" eaLnBrk="1" hangingPunct="1"/>
            <a:r>
              <a:rPr lang="fa-IR" dirty="0" smtClean="0"/>
              <a:t>اقدامات پیشگیری کننده</a:t>
            </a:r>
            <a:r>
              <a:rPr lang="en-US" dirty="0" smtClean="0"/>
              <a:t> </a:t>
            </a:r>
          </a:p>
        </p:txBody>
      </p:sp>
      <p:sp>
        <p:nvSpPr>
          <p:cNvPr id="10243" name="Rectangle 3"/>
          <p:cNvSpPr>
            <a:spLocks noGrp="1" noChangeArrowheads="1"/>
          </p:cNvSpPr>
          <p:nvPr>
            <p:ph type="body" idx="1"/>
          </p:nvPr>
        </p:nvSpPr>
        <p:spPr>
          <a:xfrm>
            <a:off x="838200" y="1600200"/>
            <a:ext cx="7693025" cy="4924425"/>
          </a:xfrm>
        </p:spPr>
        <p:txBody>
          <a:bodyPr>
            <a:normAutofit fontScale="92500" lnSpcReduction="10000"/>
          </a:bodyPr>
          <a:lstStyle/>
          <a:p>
            <a:pPr algn="r" rtl="1" eaLnBrk="1" hangingPunct="1"/>
            <a:r>
              <a:rPr lang="fa-IR" b="1" dirty="0" smtClean="0"/>
              <a:t>1-   گزارش موارد مشكوك بيماري به مركز بهداشتي  درماني</a:t>
            </a:r>
          </a:p>
          <a:p>
            <a:pPr algn="r" rtl="1" eaLnBrk="1" hangingPunct="1"/>
            <a:r>
              <a:rPr lang="fa-IR" b="1" dirty="0" smtClean="0"/>
              <a:t>2-  آموزش به اطرافيان بيمار  در مورد ضد عفوني كردن وسايل و لوازم بيمار</a:t>
            </a:r>
          </a:p>
          <a:p>
            <a:pPr algn="r" rtl="1" eaLnBrk="1" hangingPunct="1"/>
            <a:r>
              <a:rPr lang="fa-IR" b="1" dirty="0" smtClean="0"/>
              <a:t>3- جداسازي بيمار در طول دوره واگيري در صورت امكان</a:t>
            </a:r>
          </a:p>
          <a:p>
            <a:pPr algn="r" rtl="1" eaLnBrk="1" hangingPunct="1"/>
            <a:r>
              <a:rPr lang="fa-IR" b="1" dirty="0" smtClean="0"/>
              <a:t>4-   آموزش به بيمار  و اطرافيان وي در خصوص كوتاه كردن ناخنها </a:t>
            </a:r>
          </a:p>
          <a:p>
            <a:pPr algn="r" rtl="1" eaLnBrk="1" hangingPunct="1"/>
            <a:r>
              <a:rPr lang="fa-IR" b="1" dirty="0" smtClean="0"/>
              <a:t>5-  براي جلوگيري از اضافه شدن عفونت  به تاولها حمام گرفتن روزانه توصيه مي شود( با آب سرد )</a:t>
            </a:r>
            <a:r>
              <a:rPr lang="fa-IR" dirty="0" smtClean="0"/>
              <a:t> </a:t>
            </a:r>
            <a:endParaRPr lang="en-US" dirty="0" smtClean="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AutoShape 2"/>
          <p:cNvSpPr>
            <a:spLocks noGrp="1" noChangeArrowheads="1"/>
          </p:cNvSpPr>
          <p:nvPr>
            <p:ph type="title"/>
          </p:nvPr>
        </p:nvSpPr>
        <p:spPr/>
        <p:txBody>
          <a:bodyPr/>
          <a:lstStyle/>
          <a:p>
            <a:pPr algn="r" eaLnBrk="1" hangingPunct="1"/>
            <a:endParaRPr lang="en-US" dirty="0" smtClean="0"/>
          </a:p>
        </p:txBody>
      </p:sp>
      <p:sp>
        <p:nvSpPr>
          <p:cNvPr id="11267" name="Rectangle 3"/>
          <p:cNvSpPr>
            <a:spLocks noGrp="1" noChangeArrowheads="1"/>
          </p:cNvSpPr>
          <p:nvPr>
            <p:ph type="body" idx="1"/>
          </p:nvPr>
        </p:nvSpPr>
        <p:spPr>
          <a:xfrm>
            <a:off x="838200" y="2636838"/>
            <a:ext cx="7693025" cy="3449637"/>
          </a:xfrm>
        </p:spPr>
        <p:txBody>
          <a:bodyPr/>
          <a:lstStyle/>
          <a:p>
            <a:pPr eaLnBrk="1" hangingPunct="1"/>
            <a:endParaRPr lang="en-US" b="1" dirty="0" smtClean="0"/>
          </a:p>
        </p:txBody>
      </p:sp>
      <p:pic>
        <p:nvPicPr>
          <p:cNvPr id="4" name="Content Placeholder 3" descr="آبله مرغان 2.jpg"/>
          <p:cNvPicPr>
            <a:picLocks noGrp="1" noChangeAspect="1"/>
          </p:cNvPicPr>
          <p:nvPr>
            <p:ph idx="1"/>
          </p:nvPr>
        </p:nvPicPr>
        <p:blipFill>
          <a:blip r:embed="rId2"/>
          <a:stretch>
            <a:fillRect/>
          </a:stretch>
        </p:blipFill>
        <p:spPr>
          <a:xfrm>
            <a:off x="0" y="-1"/>
            <a:ext cx="9144000" cy="6825343"/>
          </a:xfr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5" name="Picture 4" descr="آبله مرغان.jpg"/>
          <p:cNvPicPr>
            <a:picLocks noChangeAspect="1"/>
          </p:cNvPicPr>
          <p:nvPr/>
        </p:nvPicPr>
        <p:blipFill>
          <a:blip r:embed="rId2"/>
          <a:stretch>
            <a:fillRect/>
          </a:stretch>
        </p:blipFill>
        <p:spPr>
          <a:xfrm>
            <a:off x="0" y="152400"/>
            <a:ext cx="9131030" cy="6705600"/>
          </a:xfrm>
          <a:prstGeom prst="rect">
            <a:avLst/>
          </a:prstGeom>
        </p:spPr>
      </p:pic>
      <p:sp>
        <p:nvSpPr>
          <p:cNvPr id="6" name="Content Placeholder 5"/>
          <p:cNvSpPr>
            <a:spLocks noGrp="1"/>
          </p:cNvSpPr>
          <p:nvPr>
            <p:ph idx="1"/>
          </p:nvPr>
        </p:nvSpPr>
        <p:spPr/>
        <p:txBody>
          <a:bodyPr/>
          <a:lstStyle/>
          <a:p>
            <a:endParaRPr lang="en-US"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AutoShape 2"/>
          <p:cNvSpPr>
            <a:spLocks noGrp="1" noChangeArrowheads="1"/>
          </p:cNvSpPr>
          <p:nvPr>
            <p:ph type="title"/>
          </p:nvPr>
        </p:nvSpPr>
        <p:spPr/>
        <p:txBody>
          <a:bodyPr/>
          <a:lstStyle/>
          <a:p>
            <a:pPr rtl="1" eaLnBrk="1" hangingPunct="1"/>
            <a:r>
              <a:rPr lang="fa-IR" dirty="0" smtClean="0"/>
              <a:t>اوریون(بناگوشك)</a:t>
            </a:r>
            <a:r>
              <a:rPr lang="en-US" dirty="0" smtClean="0"/>
              <a:t>Mumps </a:t>
            </a:r>
          </a:p>
        </p:txBody>
      </p:sp>
      <p:sp>
        <p:nvSpPr>
          <p:cNvPr id="12291" name="Rectangle 3"/>
          <p:cNvSpPr>
            <a:spLocks noGrp="1" noChangeArrowheads="1"/>
          </p:cNvSpPr>
          <p:nvPr>
            <p:ph type="body" idx="1"/>
          </p:nvPr>
        </p:nvSpPr>
        <p:spPr>
          <a:xfrm>
            <a:off x="228600" y="1219200"/>
            <a:ext cx="8915400" cy="5334000"/>
          </a:xfrm>
        </p:spPr>
        <p:txBody>
          <a:bodyPr>
            <a:normAutofit fontScale="92500"/>
          </a:bodyPr>
          <a:lstStyle/>
          <a:p>
            <a:pPr algn="r" rtl="1"/>
            <a:r>
              <a:rPr lang="fa-IR" sz="2800" b="1" dirty="0" smtClean="0"/>
              <a:t>بيماری ويروسی است که در آن غدد بنا گوشی متورم و بزرگ می گردد. انتقال بيماری اغلب از راه قطرات آلوده و تماس مستقيم با بيمار است که پس از دوره کمونی حدود 18-16 روز، علائم بيماری در فرد ظاھر می گردد. </a:t>
            </a:r>
            <a:endParaRPr lang="en-US" sz="2800" dirty="0" smtClean="0"/>
          </a:p>
          <a:p>
            <a:pPr algn="r" rtl="1" eaLnBrk="1" hangingPunct="1"/>
            <a:r>
              <a:rPr lang="fa-IR" sz="3500" dirty="0" smtClean="0">
                <a:cs typeface="B Titr" pitchFamily="2" charset="-78"/>
              </a:rPr>
              <a:t>علائم : </a:t>
            </a:r>
          </a:p>
          <a:p>
            <a:pPr algn="r" rtl="1" eaLnBrk="1" hangingPunct="1"/>
            <a:r>
              <a:rPr lang="fa-IR" sz="2800" b="1" dirty="0" smtClean="0"/>
              <a:t>یك یا دو روز پیش از شروع علائم عمده، كودك دچار بد حالی عمومی می شود ، سپس غدد بزاقی در ناحیه بناگوش(پاروتيد) و زیر چانه متورم می شوند ، این علامت می تواند همراه تب دیده شود. تورم ممكن است نخست در یك طرف صورت ایجاد شده و سپس طرف دیگر را درگیر سازد و یا این كه همزمان در هر دو طرف بروز كند. تورم غدد بزاقی سبب درد هنگام بلعیدن می شود. همچنین ممكن است به علت توقف ترشح بزاق از غدد بزاقی ، خشكی دهان وجود داشته باشد. تورم بیضه ها یا تخمدان در موارد نادر دیده می شود،</a:t>
            </a:r>
            <a:endParaRPr lang="en-US" sz="2800" b="1" dirty="0" smtClean="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AutoShape 2"/>
          <p:cNvSpPr>
            <a:spLocks noGrp="1" noChangeArrowheads="1"/>
          </p:cNvSpPr>
          <p:nvPr>
            <p:ph type="title"/>
          </p:nvPr>
        </p:nvSpPr>
        <p:spPr/>
        <p:txBody>
          <a:bodyPr/>
          <a:lstStyle/>
          <a:p>
            <a:pPr algn="r" eaLnBrk="1" hangingPunct="1"/>
            <a:r>
              <a:rPr lang="fa-IR" smtClean="0"/>
              <a:t>اقدامات پشیگیری کننده در اوريون</a:t>
            </a:r>
            <a:endParaRPr lang="en-US" smtClean="0"/>
          </a:p>
        </p:txBody>
      </p:sp>
      <p:sp>
        <p:nvSpPr>
          <p:cNvPr id="13315" name="Rectangle 3"/>
          <p:cNvSpPr>
            <a:spLocks noGrp="1" noChangeArrowheads="1"/>
          </p:cNvSpPr>
          <p:nvPr>
            <p:ph type="body" idx="1"/>
          </p:nvPr>
        </p:nvSpPr>
        <p:spPr>
          <a:xfrm>
            <a:off x="838200" y="1219200"/>
            <a:ext cx="7693025" cy="5638800"/>
          </a:xfrm>
        </p:spPr>
        <p:txBody>
          <a:bodyPr>
            <a:normAutofit/>
          </a:bodyPr>
          <a:lstStyle/>
          <a:p>
            <a:pPr algn="r" rtl="1" eaLnBrk="1" hangingPunct="1">
              <a:lnSpc>
                <a:spcPct val="80000"/>
              </a:lnSpc>
            </a:pPr>
            <a:r>
              <a:rPr lang="fa-IR" sz="2800" b="1" dirty="0" smtClean="0"/>
              <a:t>1- واکسیناسیون</a:t>
            </a:r>
          </a:p>
          <a:p>
            <a:pPr algn="r" rtl="1" eaLnBrk="1" hangingPunct="1">
              <a:lnSpc>
                <a:spcPct val="80000"/>
              </a:lnSpc>
            </a:pPr>
            <a:r>
              <a:rPr lang="fa-IR" sz="2800" b="1" dirty="0" smtClean="0"/>
              <a:t>2-جدا کردن بیمار از سایرین</a:t>
            </a:r>
          </a:p>
          <a:p>
            <a:pPr algn="r" rtl="1" eaLnBrk="1" hangingPunct="1">
              <a:lnSpc>
                <a:spcPct val="80000"/>
              </a:lnSpc>
            </a:pPr>
            <a:r>
              <a:rPr lang="fa-IR" sz="2800" b="1" dirty="0" smtClean="0"/>
              <a:t>*** به اولیاء دانش آموز بیمار آموزش دهید : </a:t>
            </a:r>
          </a:p>
          <a:p>
            <a:pPr algn="r" rtl="1" eaLnBrk="1" hangingPunct="1">
              <a:lnSpc>
                <a:spcPct val="80000"/>
              </a:lnSpc>
            </a:pPr>
            <a:r>
              <a:rPr lang="fa-IR" sz="2800" b="1" dirty="0" smtClean="0"/>
              <a:t>1- برای تأیید تشخیص هرچه زودتر با پزشك مشورت كند. همچنین در صورت بدتر شدن بیماری پس از گذشت 10 روز و و جود سردرد یا سفتی گردن حتماً با پزشك تماس بگیرد.</a:t>
            </a:r>
          </a:p>
          <a:p>
            <a:pPr algn="r" rtl="1" eaLnBrk="1" hangingPunct="1">
              <a:lnSpc>
                <a:spcPct val="80000"/>
              </a:lnSpc>
            </a:pPr>
            <a:r>
              <a:rPr lang="fa-IR" sz="2800" b="1" dirty="0" smtClean="0"/>
              <a:t>2- درجه حرارت بدن را كنترل كند و اگر حرارت بالا بود با استفاده از اسفنج مرطوب ، تب را پایین بیاورد</a:t>
            </a:r>
            <a:br>
              <a:rPr lang="fa-IR" sz="2800" b="1" dirty="0" smtClean="0"/>
            </a:br>
            <a:r>
              <a:rPr lang="fa-IR" sz="2800" b="1" dirty="0" smtClean="0"/>
              <a:t>3- از غذاهای مایع برای كودك استفاده كند؛</a:t>
            </a:r>
            <a:endParaRPr lang="en-US" sz="2800" b="1" dirty="0" smtClean="0"/>
          </a:p>
          <a:p>
            <a:pPr algn="r" rtl="1" eaLnBrk="1" hangingPunct="1">
              <a:lnSpc>
                <a:spcPct val="80000"/>
              </a:lnSpc>
            </a:pPr>
            <a:r>
              <a:rPr lang="fa-IR" sz="2800" b="1" dirty="0" smtClean="0"/>
              <a:t>4- برای برطرف كردن خشكی دهان ، مایعات فراوان به كودك بدهد و در صورت وجود مشكل در نوشیدن از نی استفاده كند؛</a:t>
            </a:r>
            <a:endParaRPr lang="en-US" sz="2800" b="1" dirty="0" smtClean="0"/>
          </a:p>
          <a:p>
            <a:pPr algn="r" rtl="1" eaLnBrk="1" hangingPunct="1">
              <a:lnSpc>
                <a:spcPct val="80000"/>
              </a:lnSpc>
            </a:pPr>
            <a:r>
              <a:rPr lang="fa-IR" sz="2800" b="1" dirty="0" smtClean="0"/>
              <a:t>5- یك كیسه آب گرم را در یك حوله پیچیده و آن را روی موضع درد قرار دهد؛</a:t>
            </a:r>
            <a:r>
              <a:rPr lang="en-US" sz="2800" dirty="0" smtClean="0"/>
              <a:t> </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AutoShape 2"/>
          <p:cNvSpPr>
            <a:spLocks noGrp="1" noChangeArrowheads="1"/>
          </p:cNvSpPr>
          <p:nvPr>
            <p:ph type="title"/>
          </p:nvPr>
        </p:nvSpPr>
        <p:spPr/>
        <p:txBody>
          <a:bodyPr/>
          <a:lstStyle/>
          <a:p>
            <a:pPr algn="r" eaLnBrk="1" hangingPunct="1"/>
            <a:r>
              <a:rPr lang="fa-IR" u="sng" dirty="0" smtClean="0"/>
              <a:t>مدت ممنوعیت از مدرسه</a:t>
            </a:r>
            <a:endParaRPr lang="en-US" u="sng" dirty="0" smtClean="0"/>
          </a:p>
        </p:txBody>
      </p:sp>
      <p:sp>
        <p:nvSpPr>
          <p:cNvPr id="14339" name="Rectangle 3"/>
          <p:cNvSpPr>
            <a:spLocks noGrp="1" noChangeArrowheads="1"/>
          </p:cNvSpPr>
          <p:nvPr>
            <p:ph type="body" idx="1"/>
          </p:nvPr>
        </p:nvSpPr>
        <p:spPr>
          <a:xfrm>
            <a:off x="838200" y="1295400"/>
            <a:ext cx="7693025" cy="4791075"/>
          </a:xfrm>
        </p:spPr>
        <p:txBody>
          <a:bodyPr/>
          <a:lstStyle/>
          <a:p>
            <a:pPr algn="r" rtl="1" eaLnBrk="1" hangingPunct="1"/>
            <a:r>
              <a:rPr lang="fa-IR" b="1" dirty="0" smtClean="0"/>
              <a:t>تا 9 روز بعد از شروع ورم غدد بناگوشی که معمولاً با رفع ورم غدد همراه است</a:t>
            </a:r>
            <a:r>
              <a:rPr lang="en-US" dirty="0" smtClean="0"/>
              <a:t> .</a:t>
            </a:r>
            <a:endParaRPr lang="fa-IR" dirty="0" smtClean="0"/>
          </a:p>
          <a:p>
            <a:pPr algn="r" rtl="1" eaLnBrk="1" hangingPunct="1">
              <a:buNone/>
            </a:pPr>
            <a:r>
              <a:rPr lang="fa-IR" b="1" u="sng" dirty="0" smtClean="0"/>
              <a:t>عوارض بيماري:</a:t>
            </a:r>
          </a:p>
          <a:p>
            <a:pPr algn="r" rtl="1" eaLnBrk="1" hangingPunct="1"/>
            <a:r>
              <a:rPr lang="fa-IR" b="1" dirty="0" smtClean="0"/>
              <a:t>اوركيت ، مننژيت، ضايعه عضو كوري و كري</a:t>
            </a:r>
            <a:endParaRPr lang="en-US" b="1" dirty="0" smtClean="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اوریون.jpg"/>
          <p:cNvPicPr>
            <a:picLocks noGrp="1" noChangeAspect="1"/>
          </p:cNvPicPr>
          <p:nvPr>
            <p:ph idx="1"/>
          </p:nvPr>
        </p:nvPicPr>
        <p:blipFill>
          <a:blip r:embed="rId2"/>
          <a:stretch>
            <a:fillRect/>
          </a:stretch>
        </p:blipFill>
        <p:spPr>
          <a:xfrm>
            <a:off x="0" y="0"/>
            <a:ext cx="9144000" cy="6888480"/>
          </a:xfrm>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اوریون2.jpg"/>
          <p:cNvPicPr>
            <a:picLocks noGrp="1" noChangeAspect="1"/>
          </p:cNvPicPr>
          <p:nvPr>
            <p:ph idx="1"/>
          </p:nvPr>
        </p:nvPicPr>
        <p:blipFill>
          <a:blip r:embed="rId2"/>
          <a:stretch>
            <a:fillRect/>
          </a:stretch>
        </p:blipFill>
        <p:spPr>
          <a:xfrm>
            <a:off x="0" y="-16933"/>
            <a:ext cx="8839200" cy="6874933"/>
          </a:xfrm>
          <a:prstGeom prst="rect">
            <a:avLst/>
          </a:prstGeo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t>بيماريھای اسھالی</a:t>
            </a:r>
            <a:br>
              <a:rPr lang="fa-IR" b="1" dirty="0" smtClean="0"/>
            </a:br>
            <a:endParaRPr lang="en-US" dirty="0"/>
          </a:p>
        </p:txBody>
      </p:sp>
      <p:sp>
        <p:nvSpPr>
          <p:cNvPr id="3" name="Content Placeholder 2"/>
          <p:cNvSpPr>
            <a:spLocks noGrp="1"/>
          </p:cNvSpPr>
          <p:nvPr>
            <p:ph idx="1"/>
          </p:nvPr>
        </p:nvSpPr>
        <p:spPr>
          <a:xfrm>
            <a:off x="152400" y="1219200"/>
            <a:ext cx="8991600" cy="5334000"/>
          </a:xfrm>
        </p:spPr>
        <p:txBody>
          <a:bodyPr>
            <a:normAutofit fontScale="92500" lnSpcReduction="20000"/>
          </a:bodyPr>
          <a:lstStyle/>
          <a:p>
            <a:pPr algn="r" rtl="1">
              <a:buNone/>
            </a:pPr>
            <a:r>
              <a:rPr lang="fa-IR" b="1" dirty="0" smtClean="0"/>
              <a:t>اين بيماری به علل گوناگون ميکروبی، ويروسی، آميبی، انگلھا و</a:t>
            </a:r>
          </a:p>
          <a:p>
            <a:pPr algn="r" rtl="1">
              <a:buNone/>
            </a:pPr>
            <a:r>
              <a:rPr lang="fa-IR" b="1" dirty="0" smtClean="0"/>
              <a:t>کرمھای روده ای ايجاد می شوند. دو خطر عمده اسھال، مرگ و</a:t>
            </a:r>
          </a:p>
          <a:p>
            <a:pPr algn="r" rtl="1">
              <a:buNone/>
            </a:pPr>
            <a:r>
              <a:rPr lang="fa-IR" b="1" dirty="0" smtClean="0"/>
              <a:t>سوء تغذيه است. </a:t>
            </a:r>
          </a:p>
          <a:p>
            <a:pPr algn="r" rtl="1">
              <a:buNone/>
            </a:pPr>
            <a:r>
              <a:rPr lang="fa-IR" b="1" dirty="0" smtClean="0"/>
              <a:t>در پيشگيری از بيماری:</a:t>
            </a:r>
          </a:p>
          <a:p>
            <a:pPr algn="r" rtl="1">
              <a:buNone/>
            </a:pPr>
            <a:r>
              <a:rPr lang="fa-IR" b="1" dirty="0" smtClean="0"/>
              <a:t>تأمين آب آشاميدنی سالم و بھداشتی، دفع صحيح مدفوع،ضدعفونی دستشويی و توالت به طور مرتب و به ويژه ھنگام استفاده بيماران، پختن کامل غذاھايی که منشأ حيوانی دارند.</a:t>
            </a:r>
          </a:p>
          <a:p>
            <a:pPr algn="r" rtl="1">
              <a:buNone/>
            </a:pPr>
            <a:r>
              <a:rPr lang="fa-IR" b="1" dirty="0" smtClean="0"/>
              <a:t>نگاھداری مواد غذايی در ظروف پاکيزه و سربسته به طوری که کاملاً از دسترس مگس و سوسک در امان باشند، از جمله اقدامات مھم به شمار می روند.</a:t>
            </a:r>
          </a:p>
          <a:p>
            <a:pPr algn="r" rtl="1">
              <a:buNone/>
            </a:pPr>
            <a:r>
              <a:rPr lang="fa-IR" b="1" dirty="0" smtClean="0"/>
              <a:t> افرادی که با آنتی بيوتيک درمان نشده اند، عامل بيماريزا را به مدت چندين ھفته دفع می کنند.</a:t>
            </a:r>
            <a:endParaRPr lang="en-US" dirty="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AutoShape 2"/>
          <p:cNvSpPr>
            <a:spLocks noGrp="1" noChangeArrowheads="1"/>
          </p:cNvSpPr>
          <p:nvPr>
            <p:ph type="title"/>
          </p:nvPr>
        </p:nvSpPr>
        <p:spPr/>
        <p:txBody>
          <a:bodyPr/>
          <a:lstStyle/>
          <a:p>
            <a:pPr algn="r" eaLnBrk="1" hangingPunct="1"/>
            <a:r>
              <a:rPr lang="fa-IR" smtClean="0"/>
              <a:t>10- وبا (التور)</a:t>
            </a:r>
            <a:r>
              <a:rPr lang="en-US" smtClean="0"/>
              <a:t> </a:t>
            </a:r>
          </a:p>
        </p:txBody>
      </p:sp>
      <p:sp>
        <p:nvSpPr>
          <p:cNvPr id="35843" name="Rectangle 3"/>
          <p:cNvSpPr>
            <a:spLocks noGrp="1" noChangeArrowheads="1"/>
          </p:cNvSpPr>
          <p:nvPr>
            <p:ph type="body" idx="1"/>
          </p:nvPr>
        </p:nvSpPr>
        <p:spPr>
          <a:xfrm>
            <a:off x="457200" y="1295400"/>
            <a:ext cx="8458200" cy="5334000"/>
          </a:xfrm>
        </p:spPr>
        <p:txBody>
          <a:bodyPr>
            <a:normAutofit/>
          </a:bodyPr>
          <a:lstStyle/>
          <a:p>
            <a:pPr algn="r" rtl="1" eaLnBrk="1" hangingPunct="1">
              <a:lnSpc>
                <a:spcPct val="80000"/>
              </a:lnSpc>
            </a:pPr>
            <a:r>
              <a:rPr lang="fa-IR" b="1" dirty="0" smtClean="0"/>
              <a:t>علائم : </a:t>
            </a:r>
          </a:p>
          <a:p>
            <a:pPr algn="r" rtl="1" eaLnBrk="1" hangingPunct="1">
              <a:lnSpc>
                <a:spcPct val="80000"/>
              </a:lnSpc>
            </a:pPr>
            <a:r>
              <a:rPr lang="fa-IR" sz="2800" b="1" dirty="0" smtClean="0"/>
              <a:t>بيمار ناگهان دچار اسهال آبكي پرفشار و بدون درد مي شود و اندكي بعد استفراغ روي مي دهد. در موارد شديد ممكن است حجم مدفوع از 250 سي سي به ازاي هر كيلوگرم وزن بدن در 24 ساعت بيشتر شود و بيمار تا 40 بار در روز مدفوع داشته باشد . مدفوع در اين بيمار فاقد صفرا و خون و خاكستري رنگ (نماي آب برنجي ) و داراي بوي غير زننده مي باشد. </a:t>
            </a:r>
          </a:p>
          <a:p>
            <a:pPr algn="r" rtl="1" eaLnBrk="1" hangingPunct="1">
              <a:lnSpc>
                <a:spcPct val="80000"/>
              </a:lnSpc>
              <a:buNone/>
            </a:pPr>
            <a:r>
              <a:rPr lang="fa-IR" b="1" dirty="0" smtClean="0"/>
              <a:t/>
            </a:r>
            <a:br>
              <a:rPr lang="fa-IR" b="1" dirty="0" smtClean="0"/>
            </a:br>
            <a:r>
              <a:rPr lang="fa-IR" b="1" dirty="0" smtClean="0"/>
              <a:t>راههای انتقال : </a:t>
            </a:r>
          </a:p>
          <a:p>
            <a:pPr algn="r" rtl="1" eaLnBrk="1" hangingPunct="1">
              <a:lnSpc>
                <a:spcPct val="80000"/>
              </a:lnSpc>
            </a:pPr>
            <a:r>
              <a:rPr lang="fa-IR" sz="2800" b="1" dirty="0" smtClean="0"/>
              <a:t>عامل بيماريزا از طريق مدفوع و فاضلاب قابل انتقال است . </a:t>
            </a:r>
            <a:br>
              <a:rPr lang="fa-IR" sz="2800" b="1" dirty="0" smtClean="0"/>
            </a:br>
            <a:r>
              <a:rPr lang="fa-IR" sz="2800" b="1" dirty="0" smtClean="0"/>
              <a:t>وبا يك بيماري منتقل شونده از طريق آب است كه توسط باكتري ويبريوكلرائه ايجاد مي شود. </a:t>
            </a:r>
            <a:br>
              <a:rPr lang="fa-IR" sz="2800" b="1" dirty="0" smtClean="0"/>
            </a:br>
            <a:r>
              <a:rPr lang="fa-IR" sz="2800" b="1" dirty="0" smtClean="0"/>
              <a:t>اين باكتري با نوشيدن آب آلوده يا خوردن ماهي نپخته بويژه ماهي صدفي وارد بدن مي شود.</a:t>
            </a:r>
            <a:r>
              <a:rPr lang="en-US" sz="2800" dirty="0" smtClean="0"/>
              <a:t> </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AutoShape 2"/>
          <p:cNvSpPr>
            <a:spLocks noGrp="1" noChangeArrowheads="1"/>
          </p:cNvSpPr>
          <p:nvPr>
            <p:ph type="title"/>
          </p:nvPr>
        </p:nvSpPr>
        <p:spPr/>
        <p:txBody>
          <a:bodyPr/>
          <a:lstStyle/>
          <a:p>
            <a:pPr algn="r" eaLnBrk="1" hangingPunct="1"/>
            <a:r>
              <a:rPr lang="fa-IR" dirty="0" smtClean="0"/>
              <a:t>اقدامات پیشگیری کننده در التور</a:t>
            </a:r>
            <a:endParaRPr lang="en-US" dirty="0" smtClean="0"/>
          </a:p>
        </p:txBody>
      </p:sp>
      <p:sp>
        <p:nvSpPr>
          <p:cNvPr id="36867" name="Rectangle 3"/>
          <p:cNvSpPr>
            <a:spLocks noGrp="1" noChangeArrowheads="1"/>
          </p:cNvSpPr>
          <p:nvPr>
            <p:ph type="body" idx="1"/>
          </p:nvPr>
        </p:nvSpPr>
        <p:spPr>
          <a:xfrm>
            <a:off x="755650" y="1219200"/>
            <a:ext cx="8137525" cy="5378450"/>
          </a:xfrm>
        </p:spPr>
        <p:txBody>
          <a:bodyPr>
            <a:normAutofit/>
          </a:bodyPr>
          <a:lstStyle/>
          <a:p>
            <a:pPr algn="just" rtl="1" eaLnBrk="1" hangingPunct="1">
              <a:lnSpc>
                <a:spcPct val="90000"/>
              </a:lnSpc>
              <a:buFont typeface="Wingdings" pitchFamily="2" charset="2"/>
              <a:buNone/>
            </a:pPr>
            <a:r>
              <a:rPr lang="fa-IR" sz="2400" b="1" dirty="0" smtClean="0"/>
              <a:t>1- جداسازی بیمار و لوازم شخصی وی تا درمان کامل</a:t>
            </a:r>
          </a:p>
          <a:p>
            <a:pPr algn="just" rtl="1" eaLnBrk="1" hangingPunct="1">
              <a:lnSpc>
                <a:spcPct val="90000"/>
              </a:lnSpc>
              <a:buFont typeface="Wingdings" pitchFamily="2" charset="2"/>
              <a:buNone/>
            </a:pPr>
            <a:r>
              <a:rPr lang="fa-IR" sz="2400" b="1" dirty="0" smtClean="0"/>
              <a:t>2-دفع بهداشتی مدفوع و زباله </a:t>
            </a:r>
          </a:p>
          <a:p>
            <a:pPr algn="just" rtl="1" eaLnBrk="1" hangingPunct="1">
              <a:lnSpc>
                <a:spcPct val="90000"/>
              </a:lnSpc>
              <a:buFont typeface="Wingdings" pitchFamily="2" charset="2"/>
              <a:buNone/>
            </a:pPr>
            <a:r>
              <a:rPr lang="fa-IR" sz="2400" b="1" dirty="0" smtClean="0"/>
              <a:t>3-آموزش درمورد شستشوی دستها با آب وصابون بعداز اجابت مزاج وقبل ازتهیه ومصرف غذا </a:t>
            </a:r>
            <a:endParaRPr lang="ar-SA" sz="2400" b="1" dirty="0" smtClean="0"/>
          </a:p>
          <a:p>
            <a:pPr algn="just" rtl="1" eaLnBrk="1" hangingPunct="1">
              <a:lnSpc>
                <a:spcPct val="90000"/>
              </a:lnSpc>
              <a:buFont typeface="Wingdings" pitchFamily="2" charset="2"/>
              <a:buNone/>
            </a:pPr>
            <a:r>
              <a:rPr lang="ar-SA" sz="2400" b="1" dirty="0" smtClean="0"/>
              <a:t>4-</a:t>
            </a:r>
            <a:r>
              <a:rPr lang="fa-IR" sz="2400" b="1" dirty="0" smtClean="0"/>
              <a:t>استفاده از توری و حشره کش برای کنترل حشرات در بوفه مدرسه </a:t>
            </a:r>
          </a:p>
          <a:p>
            <a:pPr algn="just" rtl="1" eaLnBrk="1" hangingPunct="1">
              <a:lnSpc>
                <a:spcPct val="90000"/>
              </a:lnSpc>
              <a:buFont typeface="Wingdings" pitchFamily="2" charset="2"/>
              <a:buNone/>
            </a:pPr>
            <a:r>
              <a:rPr lang="fa-IR" sz="2400" b="1" dirty="0" smtClean="0"/>
              <a:t>5- چون بيماري بيشتر از طريق آب آلوده شيوع مي يابد سعي كنيم براي نوشيدن ، شستشوي ظروف و میوه ها وسبزيجات از آب لوله كشي كلردار استفاده كنيم . در غيراينصورت آب را بجوشانيم و پس از سرد شدن مصرف كنيم . </a:t>
            </a:r>
          </a:p>
          <a:p>
            <a:pPr algn="just" rtl="1" eaLnBrk="1" hangingPunct="1">
              <a:lnSpc>
                <a:spcPct val="90000"/>
              </a:lnSpc>
              <a:buFont typeface="Wingdings" pitchFamily="2" charset="2"/>
              <a:buNone/>
            </a:pPr>
            <a:r>
              <a:rPr lang="fa-IR" sz="2400" b="1" dirty="0" smtClean="0"/>
              <a:t>6- سبزيجات و ميوه ها را قبل از مصرف با محلول پركلرين گندزدايي و پس از شستن با آب سالم مصرف كنيم . </a:t>
            </a:r>
          </a:p>
          <a:p>
            <a:pPr algn="just" rtl="1" eaLnBrk="1" hangingPunct="1">
              <a:lnSpc>
                <a:spcPct val="90000"/>
              </a:lnSpc>
              <a:buFont typeface="Wingdings" pitchFamily="2" charset="2"/>
              <a:buNone/>
            </a:pPr>
            <a:r>
              <a:rPr lang="fa-IR" sz="2400" b="1" dirty="0" smtClean="0"/>
              <a:t>7- از خوردن ماهي خام يا كم پخته كه از آب آلوده گرفته شده اجتناب كنيم . </a:t>
            </a:r>
          </a:p>
          <a:p>
            <a:pPr algn="just" rtl="1" eaLnBrk="1" hangingPunct="1">
              <a:lnSpc>
                <a:spcPct val="90000"/>
              </a:lnSpc>
              <a:buFont typeface="Wingdings" pitchFamily="2" charset="2"/>
              <a:buNone/>
            </a:pPr>
            <a:r>
              <a:rPr lang="fa-IR" sz="2400" b="1" dirty="0" smtClean="0"/>
              <a:t>8 - از شنا كردن در استخرهاي عمومي و از خوردن آبميوه و ساندويچ يا هر غذايي كه احتمال داده مي شود آلوده باشد جدا خودداري كنند.</a:t>
            </a:r>
            <a:r>
              <a:rPr lang="fa-IR" sz="2400" dirty="0" smtClean="0"/>
              <a:t> </a:t>
            </a:r>
            <a:endParaRPr lang="en-US" sz="2400" dirty="0" smtClean="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t>حصبه (تيفوئيد)</a:t>
            </a:r>
            <a:br>
              <a:rPr lang="fa-IR" b="1" dirty="0" smtClean="0"/>
            </a:br>
            <a:endParaRPr lang="en-US" dirty="0"/>
          </a:p>
        </p:txBody>
      </p:sp>
      <p:sp>
        <p:nvSpPr>
          <p:cNvPr id="3" name="Content Placeholder 2"/>
          <p:cNvSpPr>
            <a:spLocks noGrp="1"/>
          </p:cNvSpPr>
          <p:nvPr>
            <p:ph idx="1"/>
          </p:nvPr>
        </p:nvSpPr>
        <p:spPr/>
        <p:txBody>
          <a:bodyPr>
            <a:normAutofit/>
          </a:bodyPr>
          <a:lstStyle/>
          <a:p>
            <a:pPr algn="r" rtl="1">
              <a:buNone/>
            </a:pPr>
            <a:r>
              <a:rPr lang="fa-IR" b="1" dirty="0" smtClean="0"/>
              <a:t>بيماری عفونی باکتريايی حادی است که در ايران و بسياری</a:t>
            </a:r>
          </a:p>
          <a:p>
            <a:pPr algn="r" rtl="1">
              <a:buNone/>
            </a:pPr>
            <a:r>
              <a:rPr lang="fa-IR" b="1" dirty="0" smtClean="0"/>
              <a:t>از کشورھای جھان با شيوع زياد در کليه فصول به ويژه</a:t>
            </a:r>
          </a:p>
          <a:p>
            <a:pPr algn="r" rtl="1">
              <a:buNone/>
            </a:pPr>
            <a:r>
              <a:rPr lang="fa-IR" b="1" dirty="0" smtClean="0"/>
              <a:t>در ماھھای گرم سال وجود دارد. </a:t>
            </a:r>
            <a:endParaRPr lang="en-US" b="1" dirty="0" smtClean="0"/>
          </a:p>
          <a:p>
            <a:pPr algn="r" rtl="1">
              <a:buNone/>
            </a:pPr>
            <a:r>
              <a:rPr lang="fa-IR" b="1" dirty="0" smtClean="0"/>
              <a:t>دوره کمون بيماری از 1 تا 3 ھفته</a:t>
            </a:r>
            <a:r>
              <a:rPr lang="en-US" b="1" dirty="0" smtClean="0"/>
              <a:t> </a:t>
            </a:r>
            <a:r>
              <a:rPr lang="fa-IR" b="1" dirty="0" smtClean="0"/>
              <a:t>متغير بوده. </a:t>
            </a:r>
            <a:endParaRPr lang="en-US"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AutoShape 2"/>
          <p:cNvSpPr>
            <a:spLocks noGrp="1" noChangeArrowheads="1"/>
          </p:cNvSpPr>
          <p:nvPr>
            <p:ph type="title"/>
          </p:nvPr>
        </p:nvSpPr>
        <p:spPr/>
        <p:txBody>
          <a:bodyPr/>
          <a:lstStyle/>
          <a:p>
            <a:pPr eaLnBrk="1" hangingPunct="1"/>
            <a:r>
              <a:rPr lang="fa-IR" dirty="0" smtClean="0"/>
              <a:t>حصبه</a:t>
            </a:r>
            <a:r>
              <a:rPr lang="en-US" dirty="0" smtClean="0"/>
              <a:t> </a:t>
            </a:r>
          </a:p>
        </p:txBody>
      </p:sp>
      <p:sp>
        <p:nvSpPr>
          <p:cNvPr id="41987" name="Rectangle 3"/>
          <p:cNvSpPr>
            <a:spLocks noGrp="1" noChangeArrowheads="1"/>
          </p:cNvSpPr>
          <p:nvPr>
            <p:ph type="body" idx="1"/>
          </p:nvPr>
        </p:nvSpPr>
        <p:spPr>
          <a:xfrm>
            <a:off x="457200" y="1066800"/>
            <a:ext cx="8382000" cy="5638800"/>
          </a:xfrm>
        </p:spPr>
        <p:txBody>
          <a:bodyPr>
            <a:noAutofit/>
          </a:bodyPr>
          <a:lstStyle/>
          <a:p>
            <a:pPr algn="r" rtl="1">
              <a:buNone/>
            </a:pPr>
            <a:r>
              <a:rPr lang="fa-IR" b="1" dirty="0" smtClean="0"/>
              <a:t>علائم: شروع حصبه به طور معمول، مبهم و تدريجى است، ولى گاهى ـ بخصوص ـ در كودكان به طور ناگهانى شروع مى‏شود. اولين علامت حصبه، ضعف و احساس سرما مى‏باشد. لرز شديد و تكان دهنده و سردرد كه گاه به طور دايمى وجود دارد، همراه با احساس تهى بودن سر، كه گاه به علت شدت زياد به سرسام تعبير مى‏شود همچنین درد شديد عضلات و مفاصل و درد شديد شكم ـ مثل كسانى كه آپانديسيت دارند، استفراغ و سرفه و گلودرد و زخم سطحى در حلق و خون دماغ شدن نيز از علايم ديگر اين بيمارى است اسهال كم است ولى يبوست بيشتر ديده می ‏شود. 2 تا 5 درصد ازبيماران، حاملان دائمی ميکروب خواھند بود.</a:t>
            </a:r>
            <a:endParaRPr lang="en-US" dirty="0" smtClean="0"/>
          </a:p>
          <a:p>
            <a:pPr algn="r" rtl="1" eaLnBrk="1" hangingPunct="1">
              <a:lnSpc>
                <a:spcPct val="90000"/>
              </a:lnSpc>
            </a:pPr>
            <a:r>
              <a:rPr lang="fa-IR" b="1" dirty="0" smtClean="0"/>
              <a:t/>
            </a:r>
            <a:br>
              <a:rPr lang="fa-IR" b="1" dirty="0" smtClean="0"/>
            </a:br>
            <a:r>
              <a:rPr lang="fa-IR" b="1" dirty="0" smtClean="0"/>
              <a:t/>
            </a:r>
            <a:br>
              <a:rPr lang="fa-IR" b="1" dirty="0" smtClean="0"/>
            </a:br>
            <a:endParaRPr lang="en-US" b="1" dirty="0" smtClean="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AutoShape 2"/>
          <p:cNvSpPr>
            <a:spLocks noGrp="1" noChangeArrowheads="1"/>
          </p:cNvSpPr>
          <p:nvPr>
            <p:ph type="title"/>
          </p:nvPr>
        </p:nvSpPr>
        <p:spPr/>
        <p:txBody>
          <a:bodyPr/>
          <a:lstStyle/>
          <a:p>
            <a:pPr eaLnBrk="1" hangingPunct="1"/>
            <a:r>
              <a:rPr lang="fa-IR" dirty="0" smtClean="0"/>
              <a:t>حصبه</a:t>
            </a:r>
            <a:endParaRPr lang="en-US" dirty="0" smtClean="0"/>
          </a:p>
        </p:txBody>
      </p:sp>
      <p:sp>
        <p:nvSpPr>
          <p:cNvPr id="43011" name="Rectangle 3"/>
          <p:cNvSpPr>
            <a:spLocks noGrp="1" noChangeArrowheads="1"/>
          </p:cNvSpPr>
          <p:nvPr>
            <p:ph type="body" idx="1"/>
          </p:nvPr>
        </p:nvSpPr>
        <p:spPr>
          <a:xfrm>
            <a:off x="457200" y="1295400"/>
            <a:ext cx="8686800" cy="5562600"/>
          </a:xfrm>
        </p:spPr>
        <p:txBody>
          <a:bodyPr>
            <a:normAutofit lnSpcReduction="10000"/>
          </a:bodyPr>
          <a:lstStyle/>
          <a:p>
            <a:pPr algn="r" rtl="1" eaLnBrk="1" hangingPunct="1">
              <a:lnSpc>
                <a:spcPct val="90000"/>
              </a:lnSpc>
            </a:pPr>
            <a:r>
              <a:rPr lang="fa-IR" sz="2800" b="1" dirty="0" smtClean="0"/>
              <a:t>راه انتقال : </a:t>
            </a:r>
          </a:p>
          <a:p>
            <a:pPr algn="r" rtl="1" eaLnBrk="1" hangingPunct="1">
              <a:lnSpc>
                <a:spcPct val="90000"/>
              </a:lnSpc>
            </a:pPr>
            <a:r>
              <a:rPr lang="fa-IR" sz="2800" b="1" dirty="0" smtClean="0"/>
              <a:t>انتقال مدفوعی – دهانی می باشد ولى گاهی از راه ادرار نيز صورت می ‏گيرد. باكترى توليد كننده حصبه، در آب راكد و مخازن آب، 3 تا 4 هفته زنده مى‏ماند. </a:t>
            </a:r>
          </a:p>
          <a:p>
            <a:pPr algn="r" rtl="1" eaLnBrk="1" hangingPunct="1">
              <a:lnSpc>
                <a:spcPct val="90000"/>
              </a:lnSpc>
            </a:pPr>
            <a:r>
              <a:rPr lang="fa-IR" sz="2800" b="1" dirty="0" smtClean="0"/>
              <a:t>در پنير تازه تا چند هفته، در كره تا دو ماه و در بستنى تا چند ماه زنده می ‏ماند. </a:t>
            </a:r>
            <a:br>
              <a:rPr lang="fa-IR" sz="2800" b="1" dirty="0" smtClean="0"/>
            </a:br>
            <a:r>
              <a:rPr lang="fa-IR" sz="2800" b="1" dirty="0" smtClean="0"/>
              <a:t>كيكهاى خامه‏اى و مواد كنسروى نيز عامل انتقال آن هستند، ولى اگر كنسروها (مواد غذايى كنسرو شده) را قبل از مصرف، حرارت دهيم باكترى آن از بين خواهد رفت.</a:t>
            </a:r>
            <a:br>
              <a:rPr lang="fa-IR" sz="2800" b="1" dirty="0" smtClean="0"/>
            </a:br>
            <a:r>
              <a:rPr lang="fa-IR" sz="2800" b="1" dirty="0" smtClean="0"/>
              <a:t>ميوه و سبزيجاتى كه ضدعفونى نشده‏اند، عامل ديگر انتقال اين بيمارى هستند. </a:t>
            </a:r>
          </a:p>
          <a:p>
            <a:pPr algn="r" rtl="1" eaLnBrk="1" hangingPunct="1">
              <a:lnSpc>
                <a:spcPct val="90000"/>
              </a:lnSpc>
            </a:pPr>
            <a:r>
              <a:rPr lang="fa-IR" sz="2800" b="1" dirty="0" smtClean="0"/>
              <a:t>همچنين حيوانات خانگى مثل سگ، گربه ... در انتقال حصبه نقش دارند. </a:t>
            </a:r>
          </a:p>
          <a:p>
            <a:pPr algn="r" rtl="1" eaLnBrk="1" hangingPunct="1">
              <a:lnSpc>
                <a:spcPct val="90000"/>
              </a:lnSpc>
            </a:pPr>
            <a:r>
              <a:rPr lang="fa-IR" sz="2800" b="1" dirty="0" smtClean="0"/>
              <a:t>استفاده از آب نگهداری شده در تانكرها و مخازن غير بهداشتى</a:t>
            </a:r>
            <a:r>
              <a:rPr lang="fa-IR" sz="2800" dirty="0" smtClean="0"/>
              <a:t> </a:t>
            </a:r>
            <a:endParaRPr lang="en-US" sz="2800" dirty="0" smtClean="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AutoShape 2"/>
          <p:cNvSpPr>
            <a:spLocks noGrp="1" noChangeArrowheads="1"/>
          </p:cNvSpPr>
          <p:nvPr>
            <p:ph type="title"/>
          </p:nvPr>
        </p:nvSpPr>
        <p:spPr/>
        <p:txBody>
          <a:bodyPr/>
          <a:lstStyle/>
          <a:p>
            <a:pPr algn="r" eaLnBrk="1" hangingPunct="1"/>
            <a:r>
              <a:rPr lang="fa-IR" smtClean="0"/>
              <a:t>اقدامات پشیگیری کننده درحصبه</a:t>
            </a:r>
            <a:endParaRPr lang="en-US" smtClean="0"/>
          </a:p>
        </p:txBody>
      </p:sp>
      <p:sp>
        <p:nvSpPr>
          <p:cNvPr id="44035" name="Rectangle 3"/>
          <p:cNvSpPr>
            <a:spLocks noGrp="1" noChangeArrowheads="1"/>
          </p:cNvSpPr>
          <p:nvPr>
            <p:ph type="body" idx="1"/>
          </p:nvPr>
        </p:nvSpPr>
        <p:spPr>
          <a:xfrm>
            <a:off x="228600" y="1219200"/>
            <a:ext cx="8686800" cy="5638800"/>
          </a:xfrm>
        </p:spPr>
        <p:txBody>
          <a:bodyPr/>
          <a:lstStyle/>
          <a:p>
            <a:pPr algn="r" rtl="1" eaLnBrk="1" hangingPunct="1">
              <a:lnSpc>
                <a:spcPct val="90000"/>
              </a:lnSpc>
              <a:buNone/>
            </a:pPr>
            <a:r>
              <a:rPr lang="fa-IR" sz="2400" b="1" dirty="0" smtClean="0"/>
              <a:t>1- بهسازی محیط ـ تامین آب آشامیدنی سالم </a:t>
            </a:r>
          </a:p>
          <a:p>
            <a:pPr algn="r" rtl="1" eaLnBrk="1" hangingPunct="1">
              <a:lnSpc>
                <a:spcPct val="90000"/>
              </a:lnSpc>
              <a:buNone/>
            </a:pPr>
            <a:r>
              <a:rPr lang="fa-IR" sz="2400" b="1" dirty="0" smtClean="0"/>
              <a:t>2- جدا سازی بیمار</a:t>
            </a:r>
          </a:p>
          <a:p>
            <a:pPr algn="r" rtl="1" eaLnBrk="1" hangingPunct="1">
              <a:lnSpc>
                <a:spcPct val="90000"/>
              </a:lnSpc>
              <a:buNone/>
            </a:pPr>
            <a:r>
              <a:rPr lang="fa-IR" sz="2400" b="1" dirty="0" smtClean="0"/>
              <a:t>3- ضد عفونی توالت و اشیاء بیمار </a:t>
            </a:r>
          </a:p>
          <a:p>
            <a:pPr algn="r" rtl="1" eaLnBrk="1" hangingPunct="1">
              <a:lnSpc>
                <a:spcPct val="90000"/>
              </a:lnSpc>
              <a:buNone/>
            </a:pPr>
            <a:r>
              <a:rPr lang="fa-IR" sz="2400" b="1" dirty="0" smtClean="0"/>
              <a:t>4- شستشوی دستها بعد از اجابت مزاج و پيش از دست زدن به غذا</a:t>
            </a:r>
          </a:p>
          <a:p>
            <a:pPr algn="r" rtl="1" eaLnBrk="1" hangingPunct="1">
              <a:lnSpc>
                <a:spcPct val="90000"/>
              </a:lnSpc>
              <a:buNone/>
            </a:pPr>
            <a:r>
              <a:rPr lang="fa-IR" sz="2400" b="1" dirty="0" smtClean="0"/>
              <a:t> 5- جوشاندن آب در مواردى كه منابع آب آشاميدنى، غير بهداشتى است همچنين جوشاندن شير و پاستوريزه كردن فرآورده‏هاى آن عامل توليد كننده حصبه را به راحتى از بين می ‏برد. (باكترى توليد كننده حصبه در سرما می ‏تواند تا صد روز، زنده بماند. )</a:t>
            </a:r>
            <a:br>
              <a:rPr lang="fa-IR" sz="2400" b="1" dirty="0" smtClean="0"/>
            </a:br>
            <a:r>
              <a:rPr lang="fa-IR" sz="2400" b="1" dirty="0" smtClean="0"/>
              <a:t>6- استفاده از آب آشاميدنى بهداشتى و لوله‏كشى، وجود سيستم بهداشتى فاضلاب، دفع صحيح زباله، بالا بردن سطح آموزش بهداشت همگانى </a:t>
            </a:r>
          </a:p>
          <a:p>
            <a:pPr algn="r" rtl="1" eaLnBrk="1" hangingPunct="1">
              <a:lnSpc>
                <a:spcPct val="90000"/>
              </a:lnSpc>
              <a:buNone/>
            </a:pPr>
            <a:r>
              <a:rPr lang="fa-IR" sz="2400" b="1" dirty="0" smtClean="0"/>
              <a:t>7- معاينه منظم افرادى كه با مواد غذايى در اماكن عمومى و بوفه مدارس سر و كار دارند، موجب كاهش بيمارى حصبه می ‏شود.</a:t>
            </a:r>
            <a:r>
              <a:rPr lang="en-US" sz="2400" dirty="0" smtClean="0"/>
              <a:t> </a:t>
            </a:r>
            <a:endParaRPr lang="fa-IR" sz="2400" dirty="0" smtClean="0"/>
          </a:p>
          <a:p>
            <a:pPr algn="r" rtl="1" eaLnBrk="1" hangingPunct="1">
              <a:lnSpc>
                <a:spcPct val="90000"/>
              </a:lnSpc>
              <a:buNone/>
            </a:pPr>
            <a:r>
              <a:rPr lang="fa-IR" sz="2400" u="sng" dirty="0" smtClean="0">
                <a:cs typeface="B Titr" pitchFamily="2" charset="-78"/>
              </a:rPr>
              <a:t>مدت ممنوعیت از مدرسه|</a:t>
            </a:r>
          </a:p>
          <a:p>
            <a:pPr algn="r" rtl="1">
              <a:lnSpc>
                <a:spcPct val="90000"/>
              </a:lnSpc>
              <a:buNone/>
            </a:pPr>
            <a:r>
              <a:rPr lang="fa-IR" sz="2400" b="1" dirty="0" smtClean="0">
                <a:cs typeface="B Titr" pitchFamily="2" charset="-78"/>
              </a:rPr>
              <a:t>تا زمان ارائه سه کشت متوالی منفی مدفوع بیمار (تا خاتمه دوران نقاهت)</a:t>
            </a:r>
            <a:r>
              <a:rPr lang="en-US" sz="2000" dirty="0" smtClean="0"/>
              <a:t> </a:t>
            </a:r>
          </a:p>
          <a:p>
            <a:pPr algn="r" rtl="1" eaLnBrk="1" hangingPunct="1">
              <a:lnSpc>
                <a:spcPct val="90000"/>
              </a:lnSpc>
              <a:buNone/>
            </a:pPr>
            <a:endParaRPr lang="en-US" sz="2000" dirty="0" smtClean="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تیفوئید1.jpg"/>
          <p:cNvPicPr>
            <a:picLocks noGrp="1" noChangeAspect="1"/>
          </p:cNvPicPr>
          <p:nvPr>
            <p:ph idx="1"/>
          </p:nvPr>
        </p:nvPicPr>
        <p:blipFill>
          <a:blip r:embed="rId2"/>
          <a:stretch>
            <a:fillRect/>
          </a:stretch>
        </p:blipFill>
        <p:spPr>
          <a:xfrm>
            <a:off x="0" y="0"/>
            <a:ext cx="9144000" cy="6858000"/>
          </a:xfrm>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تیفوئید2.jpg"/>
          <p:cNvPicPr>
            <a:picLocks noGrp="1" noChangeAspect="1"/>
          </p:cNvPicPr>
          <p:nvPr>
            <p:ph idx="1"/>
          </p:nvPr>
        </p:nvPicPr>
        <p:blipFill>
          <a:blip r:embed="rId2"/>
          <a:stretch>
            <a:fillRect/>
          </a:stretch>
        </p:blipFill>
        <p:spPr>
          <a:xfrm>
            <a:off x="1" y="0"/>
            <a:ext cx="9144000" cy="6849174"/>
          </a:xfrm>
          <a:prstGeom prst="rect">
            <a:avLst/>
          </a:prstGeom>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t>ھپاتيت</a:t>
            </a:r>
            <a:br>
              <a:rPr lang="fa-IR" b="1" dirty="0" smtClean="0"/>
            </a:br>
            <a:endParaRPr lang="en-US" dirty="0"/>
          </a:p>
        </p:txBody>
      </p:sp>
      <p:sp>
        <p:nvSpPr>
          <p:cNvPr id="3" name="Content Placeholder 2"/>
          <p:cNvSpPr>
            <a:spLocks noGrp="1"/>
          </p:cNvSpPr>
          <p:nvPr>
            <p:ph idx="1"/>
          </p:nvPr>
        </p:nvSpPr>
        <p:spPr>
          <a:xfrm>
            <a:off x="0" y="762000"/>
            <a:ext cx="9144000" cy="5867400"/>
          </a:xfrm>
        </p:spPr>
        <p:txBody>
          <a:bodyPr>
            <a:noAutofit/>
          </a:bodyPr>
          <a:lstStyle/>
          <a:p>
            <a:pPr algn="r" rtl="1">
              <a:buNone/>
            </a:pPr>
            <a:r>
              <a:rPr lang="fa-IR" sz="2400" b="1" dirty="0" smtClean="0">
                <a:cs typeface="B Titr" pitchFamily="2" charset="-78"/>
              </a:rPr>
              <a:t>بيماری ويروسی است که باعث اختلال در کار کبد می شود.</a:t>
            </a:r>
          </a:p>
          <a:p>
            <a:pPr algn="r" rtl="1">
              <a:buNone/>
            </a:pPr>
            <a:r>
              <a:rPr lang="fa-IR" sz="2400" b="1" dirty="0" smtClean="0">
                <a:cs typeface="B Titr" pitchFamily="2" charset="-78"/>
              </a:rPr>
              <a:t> بيماری با علائم اوليه ای چون نشانه های سرماخوردگی مثل بی اشتهايی، تهوع، استفراغ، نفخ، درد شکم و تب شروع می شود وبتدریج مدفوع کم رنگ و ادرار پررنگ تر شود.دد و حساسیت ناحیه کبدو بالاخره به ايجاد زردی و ساير علائم می انجامد. </a:t>
            </a:r>
            <a:r>
              <a:rPr lang="fa-IR" sz="2400" dirty="0" smtClean="0">
                <a:cs typeface="B Titr" pitchFamily="2" charset="-78"/>
              </a:rPr>
              <a:t/>
            </a:r>
            <a:br>
              <a:rPr lang="fa-IR" sz="2400" dirty="0" smtClean="0">
                <a:cs typeface="B Titr" pitchFamily="2" charset="-78"/>
              </a:rPr>
            </a:br>
            <a:r>
              <a:rPr lang="fa-IR" sz="2400" dirty="0" smtClean="0">
                <a:cs typeface="B Titr" pitchFamily="2" charset="-78"/>
              </a:rPr>
              <a:t>تا کنون پنج نوع ویروس های هپاتیت شناسایی شده اند که شامل </a:t>
            </a:r>
            <a:r>
              <a:rPr lang="en-US" sz="2400" b="1" dirty="0" smtClean="0">
                <a:cs typeface="B Titr" pitchFamily="2" charset="-78"/>
                <a:hlinkClick r:id="rId2"/>
              </a:rPr>
              <a:t>A, E</a:t>
            </a:r>
            <a:r>
              <a:rPr lang="en-US" sz="2400" b="1" dirty="0" smtClean="0">
                <a:cs typeface="B Titr" pitchFamily="2" charset="-78"/>
              </a:rPr>
              <a:t>,   </a:t>
            </a:r>
            <a:r>
              <a:rPr lang="en-US" sz="2400" b="1" dirty="0" smtClean="0">
                <a:cs typeface="B Titr" pitchFamily="2" charset="-78"/>
                <a:hlinkClick r:id="rId3"/>
              </a:rPr>
              <a:t>B, C, D</a:t>
            </a:r>
            <a:r>
              <a:rPr lang="en-US" sz="2400" b="1" dirty="0" smtClean="0">
                <a:cs typeface="B Titr" pitchFamily="2" charset="-78"/>
              </a:rPr>
              <a:t>,</a:t>
            </a:r>
            <a:r>
              <a:rPr lang="en-US" sz="2400" dirty="0" smtClean="0">
                <a:cs typeface="B Titr" pitchFamily="2" charset="-78"/>
              </a:rPr>
              <a:t>  </a:t>
            </a:r>
            <a:r>
              <a:rPr lang="fa-IR" sz="2400" dirty="0" smtClean="0">
                <a:cs typeface="B Titr" pitchFamily="2" charset="-78"/>
              </a:rPr>
              <a:t>هستند </a:t>
            </a:r>
            <a:endParaRPr lang="fa-IR" sz="2400" b="1" dirty="0" smtClean="0">
              <a:cs typeface="B Titr" pitchFamily="2" charset="-78"/>
            </a:endParaRPr>
          </a:p>
          <a:p>
            <a:pPr algn="r" rtl="1"/>
            <a:r>
              <a:rPr lang="fa-IR" sz="2400" dirty="0" smtClean="0">
                <a:cs typeface="B Titr" pitchFamily="2" charset="-78"/>
              </a:rPr>
              <a:t>هپاتیت های </a:t>
            </a:r>
            <a:r>
              <a:rPr lang="en-US" sz="2400" dirty="0" smtClean="0">
                <a:cs typeface="B Titr" pitchFamily="2" charset="-78"/>
              </a:rPr>
              <a:t>B</a:t>
            </a:r>
            <a:r>
              <a:rPr lang="fa-IR" sz="2400" dirty="0" smtClean="0">
                <a:cs typeface="B Titr" pitchFamily="2" charset="-78"/>
              </a:rPr>
              <a:t>و</a:t>
            </a:r>
            <a:r>
              <a:rPr lang="en-US" sz="2400" dirty="0" smtClean="0">
                <a:cs typeface="B Titr" pitchFamily="2" charset="-78"/>
              </a:rPr>
              <a:t>C </a:t>
            </a:r>
            <a:r>
              <a:rPr lang="fa-IR" sz="2400" dirty="0" smtClean="0">
                <a:cs typeface="B Titr" pitchFamily="2" charset="-78"/>
              </a:rPr>
              <a:t>و</a:t>
            </a:r>
            <a:r>
              <a:rPr lang="en-US" sz="2400" dirty="0" smtClean="0">
                <a:cs typeface="B Titr" pitchFamily="2" charset="-78"/>
              </a:rPr>
              <a:t>D </a:t>
            </a:r>
            <a:r>
              <a:rPr lang="fa-IR" sz="2400" dirty="0" smtClean="0">
                <a:cs typeface="B Titr" pitchFamily="2" charset="-78"/>
              </a:rPr>
              <a:t>عمدتا از طریق خون و ترشحات منتقل می شود. </a:t>
            </a:r>
            <a:r>
              <a:rPr lang="fa-IR" sz="2400" b="1" dirty="0" smtClean="0">
                <a:cs typeface="B Titr" pitchFamily="2" charset="-78"/>
              </a:rPr>
              <a:t>بيماری است بشدت مسری و دوره طولانی تری دارد و خطرات آن نسبتاً زياد است.</a:t>
            </a:r>
            <a:endParaRPr lang="en-US" sz="2400" dirty="0" smtClean="0">
              <a:cs typeface="B Titr" pitchFamily="2" charset="-78"/>
            </a:endParaRPr>
          </a:p>
          <a:p>
            <a:pPr algn="r" rtl="1"/>
            <a:r>
              <a:rPr lang="fa-IR" sz="2400" dirty="0" smtClean="0">
                <a:cs typeface="B Titr" pitchFamily="2" charset="-78"/>
              </a:rPr>
              <a:t>حدود 3% از جمعیت جهان به هپاتیت </a:t>
            </a:r>
            <a:r>
              <a:rPr lang="en-US" sz="2400" dirty="0" smtClean="0">
                <a:cs typeface="B Titr" pitchFamily="2" charset="-78"/>
              </a:rPr>
              <a:t>C  </a:t>
            </a:r>
            <a:r>
              <a:rPr lang="fa-IR" sz="2400" dirty="0" smtClean="0">
                <a:cs typeface="B Titr" pitchFamily="2" charset="-78"/>
              </a:rPr>
              <a:t>آلوده اند. 40% از سرطان های اولیه کبد و 50-40% از موارد سیروز کبدی در بین مبتلایان به هپاتیت </a:t>
            </a:r>
            <a:r>
              <a:rPr lang="en-US" sz="2400" dirty="0" smtClean="0">
                <a:cs typeface="B Titr" pitchFamily="2" charset="-78"/>
              </a:rPr>
              <a:t>C  </a:t>
            </a:r>
            <a:r>
              <a:rPr lang="fa-IR" sz="2400" dirty="0" smtClean="0">
                <a:cs typeface="B Titr" pitchFamily="2" charset="-78"/>
              </a:rPr>
              <a:t>بوده سالانه حدود 1 تا 1/5 میلیون نفر از عوارض هپاتیت جان باخته اند.</a:t>
            </a:r>
            <a:br>
              <a:rPr lang="fa-IR" sz="2400" dirty="0" smtClean="0">
                <a:cs typeface="B Titr" pitchFamily="2" charset="-78"/>
              </a:rPr>
            </a:br>
            <a:r>
              <a:rPr lang="fa-IR" sz="2400" dirty="0" smtClean="0">
                <a:cs typeface="B Titr" pitchFamily="2" charset="-78"/>
              </a:rPr>
              <a:t/>
            </a:r>
            <a:br>
              <a:rPr lang="fa-IR" sz="2400" dirty="0" smtClean="0">
                <a:cs typeface="B Titr" pitchFamily="2" charset="-78"/>
              </a:rPr>
            </a:br>
            <a:endParaRPr lang="fa-IR" sz="2400" b="1" dirty="0" smtClean="0">
              <a:cs typeface="B Titr" pitchFamily="2" charset="-78"/>
            </a:endParaRP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1600200"/>
            <a:ext cx="8229600" cy="5029200"/>
          </a:xfrm>
        </p:spPr>
        <p:txBody>
          <a:bodyPr>
            <a:normAutofit fontScale="92500"/>
          </a:bodyPr>
          <a:lstStyle/>
          <a:p>
            <a:pPr algn="r" rtl="1"/>
            <a:r>
              <a:rPr lang="fa-IR" b="1" dirty="0" smtClean="0">
                <a:cs typeface="B Titr" pitchFamily="2" charset="-78"/>
              </a:rPr>
              <a:t>نوع آ که به نام ھپاتيت عفونی ناميده می شود، دوره کمونی در حدود 10 تا 40 روز دارد و راه ورود آن به بدن از راه گوارش است.</a:t>
            </a:r>
            <a:endParaRPr lang="en-US" b="1" dirty="0" smtClean="0">
              <a:cs typeface="B Titr" pitchFamily="2" charset="-78"/>
            </a:endParaRPr>
          </a:p>
          <a:p>
            <a:pPr algn="r" rtl="1">
              <a:buNone/>
            </a:pPr>
            <a:r>
              <a:rPr lang="fa-IR" b="1" dirty="0" smtClean="0">
                <a:cs typeface="B Titr" pitchFamily="2" charset="-78"/>
              </a:rPr>
              <a:t>اين نوع در کودکان بيشتر ديده می شود و دوره بيماری آن کوتاه تر و بھبودی در آن کامل و سرايت آن نيز کم است.</a:t>
            </a:r>
          </a:p>
          <a:p>
            <a:pPr algn="r" rtl="1">
              <a:buNone/>
            </a:pPr>
            <a:r>
              <a:rPr lang="fa-IR" b="1" dirty="0" smtClean="0">
                <a:cs typeface="B Titr" pitchFamily="2" charset="-78"/>
              </a:rPr>
              <a:t>مدت زمان انتقال: </a:t>
            </a:r>
          </a:p>
          <a:p>
            <a:pPr algn="r" rtl="1">
              <a:buNone/>
            </a:pPr>
            <a:r>
              <a:rPr lang="fa-IR" b="1" dirty="0" smtClean="0">
                <a:cs typeface="B Titr" pitchFamily="2" charset="-78"/>
              </a:rPr>
              <a:t>2 هفته قبل از بروز زردی تا یک هفته بعد از بروز یرقان از مدفوع دفع می شود.</a:t>
            </a:r>
          </a:p>
          <a:p>
            <a:pPr algn="r" rtl="1">
              <a:buNone/>
            </a:pPr>
            <a:r>
              <a:rPr lang="fa-IR" b="1" dirty="0" smtClean="0">
                <a:cs typeface="B Titr" pitchFamily="2" charset="-78"/>
              </a:rPr>
              <a:t>بیماری در سنین 6تا 15 سالگی و غالبا در اواخر تابستان و اوایل پاییز شیوع بیشتری دارد.</a:t>
            </a:r>
          </a:p>
          <a:p>
            <a:pPr algn="r" rtl="1">
              <a:buNone/>
            </a:pPr>
            <a:endParaRPr lang="en-US"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b="1" dirty="0" smtClean="0">
                <a:cs typeface="B Titr" pitchFamily="2" charset="-78"/>
              </a:rPr>
              <a:t>هپاتیت نوع ب را هپاتیت بعد از واکسیناسیون یا هپاتیت با دوره کمون طولانی (2 تا 3 ماه)و یا هپاتیت سرمی هم می گویند.</a:t>
            </a:r>
          </a:p>
          <a:p>
            <a:pPr algn="r" rtl="1"/>
            <a:r>
              <a:rPr lang="fa-IR" b="1" u="sng" dirty="0" smtClean="0"/>
              <a:t>راه انتقال :</a:t>
            </a:r>
          </a:p>
          <a:p>
            <a:pPr algn="r" rtl="1"/>
            <a:r>
              <a:rPr lang="fa-IR" b="1" dirty="0" smtClean="0">
                <a:cs typeface="B Titr" pitchFamily="2" charset="-78"/>
              </a:rPr>
              <a:t>خون، سرم، بزاق، اشک، مایع منی، شیر، ادرار، درحین زایمان از مادر بیمار، مسواک، تیغ ،اعمال دندانپزشکی، تزریقات و تزریق مشترک بین معتادان ،تماس جنسی</a:t>
            </a:r>
            <a:endParaRPr lang="en-US" b="1" dirty="0" smtClean="0">
              <a:cs typeface="B Titr" pitchFamily="2" charset="-78"/>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lstStyle/>
          <a:p>
            <a:pPr rtl="1"/>
            <a:r>
              <a:rPr lang="fa-IR" b="1" dirty="0" smtClean="0"/>
              <a:t>پیشگیری</a:t>
            </a:r>
            <a:endParaRPr lang="en-US" b="1" dirty="0"/>
          </a:p>
        </p:txBody>
      </p:sp>
      <p:sp>
        <p:nvSpPr>
          <p:cNvPr id="3" name="Content Placeholder 2"/>
          <p:cNvSpPr>
            <a:spLocks noGrp="1"/>
          </p:cNvSpPr>
          <p:nvPr>
            <p:ph idx="1"/>
          </p:nvPr>
        </p:nvSpPr>
        <p:spPr>
          <a:xfrm>
            <a:off x="457200" y="1143000"/>
            <a:ext cx="8458200" cy="5334000"/>
          </a:xfrm>
        </p:spPr>
        <p:txBody>
          <a:bodyPr>
            <a:normAutofit lnSpcReduction="10000"/>
          </a:bodyPr>
          <a:lstStyle/>
          <a:p>
            <a:pPr algn="r" rtl="1">
              <a:buNone/>
            </a:pPr>
            <a:r>
              <a:rPr lang="fa-IR" dirty="0" smtClean="0">
                <a:latin typeface="2  Titr"/>
                <a:cs typeface="B Titr" pitchFamily="2" charset="-78"/>
              </a:rPr>
              <a:t>هپاتیت آ:</a:t>
            </a:r>
          </a:p>
          <a:p>
            <a:pPr algn="r" rtl="1">
              <a:buFont typeface="Wingdings" pitchFamily="2" charset="2"/>
              <a:buChar char="ü"/>
            </a:pPr>
            <a:r>
              <a:rPr lang="fa-IR" dirty="0" smtClean="0">
                <a:latin typeface="2  Titr"/>
                <a:cs typeface="B Titr" pitchFamily="2" charset="-78"/>
              </a:rPr>
              <a:t>جوشاندن آب آشامیدنی، رعایت بهداشت عمومی، جمع اوری مطمئن مدفوع و فضولات، کنترل حشرات</a:t>
            </a:r>
          </a:p>
          <a:p>
            <a:pPr algn="r" rtl="1">
              <a:buFont typeface="Wingdings" pitchFamily="2" charset="2"/>
              <a:buChar char="ü"/>
            </a:pPr>
            <a:r>
              <a:rPr lang="fa-IR" dirty="0" smtClean="0">
                <a:latin typeface="2  Titr"/>
                <a:cs typeface="B Titr" pitchFamily="2" charset="-78"/>
              </a:rPr>
              <a:t>مصرف ایمیون گلوبولین برای افراد سالم در تماس با بیمار</a:t>
            </a:r>
          </a:p>
          <a:p>
            <a:pPr algn="r" rtl="1">
              <a:buNone/>
            </a:pPr>
            <a:r>
              <a:rPr lang="fa-IR" dirty="0" smtClean="0">
                <a:latin typeface="2  Titr"/>
                <a:cs typeface="B Titr" pitchFamily="2" charset="-78"/>
              </a:rPr>
              <a:t>هپاتیت ب:</a:t>
            </a:r>
          </a:p>
          <a:p>
            <a:pPr algn="r" rtl="1">
              <a:buNone/>
            </a:pPr>
            <a:r>
              <a:rPr lang="fa-IR" dirty="0" smtClean="0">
                <a:latin typeface="2  Titr"/>
                <a:cs typeface="B Titr" pitchFamily="2" charset="-78"/>
              </a:rPr>
              <a:t>استفاده از سرنگ و وسایل یکبار مصرف برای دندانپزشکی ، پالایش و مراقبت در تهیه فرآورده های خونی، پایبندی ورعایت اصول اخلاقی، استفاده از کاندوم در تماسهای جنسی مشکوک، </a:t>
            </a:r>
            <a:r>
              <a:rPr lang="fa-IR" u="sng" dirty="0" smtClean="0">
                <a:latin typeface="2  Titr"/>
                <a:cs typeface="B Titr" pitchFamily="2" charset="-78"/>
              </a:rPr>
              <a:t>واکسیناسیون</a:t>
            </a:r>
            <a:endParaRPr lang="en-US" u="sng" dirty="0">
              <a:latin typeface="2  Titr"/>
              <a:cs typeface="B Titr" pitchFamily="2" charset="-78"/>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index.jpg"/>
          <p:cNvPicPr>
            <a:picLocks noGrp="1" noChangeAspect="1"/>
          </p:cNvPicPr>
          <p:nvPr>
            <p:ph idx="1"/>
          </p:nvPr>
        </p:nvPicPr>
        <p:blipFill>
          <a:blip r:embed="rId2"/>
          <a:stretch>
            <a:fillRect/>
          </a:stretch>
        </p:blipFill>
        <p:spPr>
          <a:xfrm>
            <a:off x="990600" y="381000"/>
            <a:ext cx="7238999" cy="5715000"/>
          </a:xfrm>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036638"/>
          </a:xfrm>
        </p:spPr>
        <p:txBody>
          <a:bodyPr>
            <a:normAutofit fontScale="90000"/>
          </a:bodyPr>
          <a:lstStyle/>
          <a:p>
            <a:r>
              <a:rPr lang="fa-IR" b="1" dirty="0" smtClean="0"/>
              <a:t>ديفتری</a:t>
            </a:r>
            <a:br>
              <a:rPr lang="fa-IR" b="1" dirty="0" smtClean="0"/>
            </a:br>
            <a:endParaRPr lang="en-US" dirty="0"/>
          </a:p>
        </p:txBody>
      </p:sp>
      <p:sp>
        <p:nvSpPr>
          <p:cNvPr id="3" name="Content Placeholder 2"/>
          <p:cNvSpPr>
            <a:spLocks noGrp="1"/>
          </p:cNvSpPr>
          <p:nvPr>
            <p:ph idx="1"/>
          </p:nvPr>
        </p:nvSpPr>
        <p:spPr>
          <a:xfrm>
            <a:off x="152400" y="914400"/>
            <a:ext cx="8763000" cy="5715000"/>
          </a:xfrm>
        </p:spPr>
        <p:txBody>
          <a:bodyPr>
            <a:noAutofit/>
          </a:bodyPr>
          <a:lstStyle/>
          <a:p>
            <a:pPr algn="r" rtl="1">
              <a:buNone/>
            </a:pPr>
            <a:r>
              <a:rPr lang="fa-IR" sz="2800" b="1" dirty="0" smtClean="0"/>
              <a:t>بيماری عفونی حادی است که معمولاً حلق، حنجره، لوزه ھا، گلو و حفرات بينی وبه ندرت ديگر اعضای بدن انسان را فرا می گيرد. </a:t>
            </a:r>
          </a:p>
          <a:p>
            <a:pPr algn="r" rtl="1">
              <a:buNone/>
            </a:pPr>
            <a:r>
              <a:rPr lang="fa-IR" sz="2800" b="1" dirty="0" smtClean="0"/>
              <a:t>ميکروب معمولاً در محل عفونت تکثير يافته و توليد سم می کند که اصطلاحاً اگزوتوکسين ناميده می شود . </a:t>
            </a:r>
          </a:p>
          <a:p>
            <a:pPr algn="r" rtl="1">
              <a:buNone/>
            </a:pPr>
            <a:r>
              <a:rPr lang="fa-IR" sz="2800" b="1" dirty="0" smtClean="0"/>
              <a:t>دوره کمون بيماری معمولاً 2 تا 6 روز می باشد. از نظر بالينی 3 نوع عمده ديفتری،بسته به محل ابتلا وجود دارد که شامل ديفتری ستونھای لوزه، حنجره ای و بينی می باشد.</a:t>
            </a:r>
          </a:p>
          <a:p>
            <a:pPr algn="r" rtl="1">
              <a:buNone/>
            </a:pPr>
            <a:r>
              <a:rPr lang="fa-IR" sz="2800" b="1" dirty="0" smtClean="0"/>
              <a:t>عامل مولد بيماری، باسيلی است که به نام کورينه باکتريوم که به باسيل لفلر نيزمعروف می باشد.</a:t>
            </a:r>
          </a:p>
          <a:p>
            <a:pPr algn="r" rtl="1">
              <a:buNone/>
            </a:pPr>
            <a:r>
              <a:rPr lang="fa-IR" sz="2800" b="1" dirty="0" smtClean="0"/>
              <a:t> راه انتقال آن به طور معمول از طريق مستقيم و بوسيله قطرات و</a:t>
            </a:r>
          </a:p>
          <a:p>
            <a:pPr algn="r" rtl="1">
              <a:buNone/>
            </a:pPr>
            <a:r>
              <a:rPr lang="fa-IR" sz="2800" b="1" dirty="0" smtClean="0"/>
              <a:t>ترشحات گلو، بينی و پوست از بيمار يا حاملين می باشد.</a:t>
            </a:r>
            <a:endParaRPr lang="en-US" sz="2800"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دیفتری1.jpg"/>
          <p:cNvPicPr>
            <a:picLocks noGrp="1" noChangeAspect="1"/>
          </p:cNvPicPr>
          <p:nvPr>
            <p:ph idx="1"/>
          </p:nvPr>
        </p:nvPicPr>
        <p:blipFill>
          <a:blip r:embed="rId2"/>
          <a:stretch>
            <a:fillRect/>
          </a:stretch>
        </p:blipFill>
        <p:spPr>
          <a:xfrm>
            <a:off x="0" y="0"/>
            <a:ext cx="9144000" cy="6784258"/>
          </a:xfrm>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دیفتری 2.jpg"/>
          <p:cNvPicPr>
            <a:picLocks noGrp="1" noChangeAspect="1"/>
          </p:cNvPicPr>
          <p:nvPr>
            <p:ph idx="1"/>
          </p:nvPr>
        </p:nvPicPr>
        <p:blipFill>
          <a:blip r:embed="rId2"/>
          <a:stretch>
            <a:fillRect/>
          </a:stretch>
        </p:blipFill>
        <p:spPr>
          <a:xfrm>
            <a:off x="381000" y="0"/>
            <a:ext cx="8543925" cy="6715125"/>
          </a:xfrm>
          <a:prstGeom prst="rect">
            <a:avLst/>
          </a:prstGeom>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112838"/>
          </a:xfrm>
        </p:spPr>
        <p:txBody>
          <a:bodyPr>
            <a:normAutofit fontScale="90000"/>
          </a:bodyPr>
          <a:lstStyle/>
          <a:p>
            <a:r>
              <a:rPr lang="fa-IR" b="1" dirty="0" smtClean="0"/>
              <a:t>سياه سرفه</a:t>
            </a:r>
            <a:br>
              <a:rPr lang="fa-IR" b="1" dirty="0" smtClean="0"/>
            </a:br>
            <a:endParaRPr lang="en-US" dirty="0"/>
          </a:p>
        </p:txBody>
      </p:sp>
      <p:sp>
        <p:nvSpPr>
          <p:cNvPr id="3" name="Content Placeholder 2"/>
          <p:cNvSpPr>
            <a:spLocks noGrp="1"/>
          </p:cNvSpPr>
          <p:nvPr>
            <p:ph idx="1"/>
          </p:nvPr>
        </p:nvSpPr>
        <p:spPr>
          <a:xfrm>
            <a:off x="0" y="914400"/>
            <a:ext cx="9144000" cy="5943600"/>
          </a:xfrm>
        </p:spPr>
        <p:txBody>
          <a:bodyPr>
            <a:noAutofit/>
          </a:bodyPr>
          <a:lstStyle/>
          <a:p>
            <a:pPr algn="r" rtl="1">
              <a:lnSpc>
                <a:spcPct val="150000"/>
              </a:lnSpc>
              <a:buNone/>
            </a:pPr>
            <a:r>
              <a:rPr lang="fa-IR" sz="2400" b="1" dirty="0" smtClean="0">
                <a:cs typeface="B Titr" pitchFamily="2" charset="-78"/>
              </a:rPr>
              <a:t>از جمله بيماريھای واگيردار ميکروبی است که بيشتر در سالھای اول عمر موجب ابتلا ومشکل می گردد. </a:t>
            </a:r>
          </a:p>
          <a:p>
            <a:pPr algn="r" rtl="1">
              <a:lnSpc>
                <a:spcPct val="150000"/>
              </a:lnSpc>
              <a:buNone/>
            </a:pPr>
            <a:r>
              <a:rPr lang="fa-IR" sz="2400" b="1" dirty="0" smtClean="0">
                <a:cs typeface="B Titr" pitchFamily="2" charset="-78"/>
              </a:rPr>
              <a:t>عامل بيماری باسيلی است به نام بوردتلاپرتوسيس است. که انتقال آن ازطريق ھوا و احتمالاً قطرات آب دھان صورت گرفته و پس از دوره کمونی که معمولاًحدود يک ھفته می باشد، علائم بيماری را فرد مبتلا ظاھر می سازد.</a:t>
            </a:r>
          </a:p>
          <a:p>
            <a:pPr algn="r" rtl="1">
              <a:lnSpc>
                <a:spcPct val="150000"/>
              </a:lnSpc>
              <a:buNone/>
            </a:pPr>
            <a:r>
              <a:rPr lang="fa-IR" sz="2400" b="1" dirty="0" smtClean="0">
                <a:cs typeface="B Titr" pitchFamily="2" charset="-78"/>
              </a:rPr>
              <a:t>اين بيماری با علائمی شبيه يک سرماخوردگی شروع شده و بالاخره به شکل يک قطارسرفه در می آيد که پس از ختم، مجدداً پس از چند دقيقه و يا ساعتی بعد تکرار می گردد.</a:t>
            </a:r>
          </a:p>
          <a:p>
            <a:pPr algn="r" rtl="1">
              <a:lnSpc>
                <a:spcPct val="150000"/>
              </a:lnSpc>
              <a:buNone/>
            </a:pPr>
            <a:r>
              <a:rPr lang="fa-IR" sz="2400" b="1" dirty="0" smtClean="0">
                <a:cs typeface="B Titr" pitchFamily="2" charset="-78"/>
              </a:rPr>
              <a:t>پيشگيری از بيماری، واکسیناسیون بر عليه آن، با نتايج بسيار رضايت بخشی ھمراه بوده است.</a:t>
            </a:r>
            <a:endParaRPr lang="en-US" sz="2400" dirty="0">
              <a:cs typeface="B Titr" pitchFamily="2" charset="-78"/>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سیاه سرفه.jpg"/>
          <p:cNvPicPr>
            <a:picLocks noGrp="1" noChangeAspect="1"/>
          </p:cNvPicPr>
          <p:nvPr>
            <p:ph idx="1"/>
          </p:nvPr>
        </p:nvPicPr>
        <p:blipFill>
          <a:blip r:embed="rId2"/>
          <a:stretch>
            <a:fillRect/>
          </a:stretch>
        </p:blipFill>
        <p:spPr>
          <a:xfrm>
            <a:off x="0" y="0"/>
            <a:ext cx="9144000" cy="6861561"/>
          </a:xfrm>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5" name="Picture 4" descr="سیاه سرفه2.jpg"/>
          <p:cNvPicPr>
            <a:picLocks noChangeAspect="1"/>
          </p:cNvPicPr>
          <p:nvPr/>
        </p:nvPicPr>
        <p:blipFill>
          <a:blip r:embed="rId2"/>
          <a:stretch>
            <a:fillRect/>
          </a:stretch>
        </p:blipFill>
        <p:spPr>
          <a:xfrm>
            <a:off x="-1" y="152400"/>
            <a:ext cx="9144001" cy="6705600"/>
          </a:xfrm>
          <a:prstGeom prst="rect">
            <a:avLst/>
          </a:prstGeom>
        </p:spPr>
      </p:pic>
      <p:sp>
        <p:nvSpPr>
          <p:cNvPr id="6" name="Content Placeholder 5"/>
          <p:cNvSpPr>
            <a:spLocks noGrp="1"/>
          </p:cNvSpPr>
          <p:nvPr>
            <p:ph idx="1"/>
          </p:nvPr>
        </p:nvSpPr>
        <p:spPr>
          <a:xfrm>
            <a:off x="457200" y="1600200"/>
            <a:ext cx="8458200" cy="4525963"/>
          </a:xfrm>
        </p:spPr>
        <p:txBody>
          <a:bodyPr/>
          <a:lstStyle/>
          <a:p>
            <a:endParaRPr lang="en-US" dirty="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t>کزاز</a:t>
            </a:r>
            <a:br>
              <a:rPr lang="fa-IR" b="1" dirty="0" smtClean="0"/>
            </a:br>
            <a:endParaRPr lang="en-US" dirty="0"/>
          </a:p>
        </p:txBody>
      </p:sp>
      <p:sp>
        <p:nvSpPr>
          <p:cNvPr id="3" name="Content Placeholder 2"/>
          <p:cNvSpPr>
            <a:spLocks noGrp="1"/>
          </p:cNvSpPr>
          <p:nvPr>
            <p:ph idx="1"/>
          </p:nvPr>
        </p:nvSpPr>
        <p:spPr>
          <a:xfrm>
            <a:off x="457200" y="990600"/>
            <a:ext cx="8229600" cy="5486400"/>
          </a:xfrm>
        </p:spPr>
        <p:txBody>
          <a:bodyPr>
            <a:normAutofit/>
          </a:bodyPr>
          <a:lstStyle/>
          <a:p>
            <a:pPr algn="r" rtl="1">
              <a:buNone/>
            </a:pPr>
            <a:r>
              <a:rPr lang="fa-IR" sz="3600" b="1" dirty="0" smtClean="0"/>
              <a:t>بيماری عفونی است که توسط باسيل کلستريديوم تتانی ايجاد می گردد. دوره کمون بيماری 14-1روز است ولی امکان دارد چند ماه تا چند سال نيزطول بکشد زيرا باسيل کزاز می تواند مدتھای مديدی بدون ايجاد سم در داخل بافتھا باقی بماند.</a:t>
            </a:r>
          </a:p>
          <a:p>
            <a:pPr algn="r" rtl="1">
              <a:buNone/>
            </a:pPr>
            <a:r>
              <a:rPr lang="fa-IR" sz="3600" b="1" dirty="0" smtClean="0"/>
              <a:t>از علائم بيماری، بی قراری، تحريک پذيری،سردرد، انقباض عضلات و قفل شدن فک ھا،اختلال در اعمال تنفسی و آسيب سيستم عصبی مرکزی را می توان ذکر نمود.</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کزاز.jpg"/>
          <p:cNvPicPr>
            <a:picLocks noGrp="1" noChangeAspect="1"/>
          </p:cNvPicPr>
          <p:nvPr>
            <p:ph idx="1"/>
          </p:nvPr>
        </p:nvPicPr>
        <p:blipFill>
          <a:blip r:embed="rId2"/>
          <a:stretch>
            <a:fillRect/>
          </a:stretch>
        </p:blipFill>
        <p:spPr>
          <a:xfrm>
            <a:off x="4876800" y="0"/>
            <a:ext cx="4267200" cy="3733800"/>
          </a:xfrm>
        </p:spPr>
      </p:pic>
      <p:pic>
        <p:nvPicPr>
          <p:cNvPr id="5" name="Picture 4" descr="کزاز2.jpg"/>
          <p:cNvPicPr>
            <a:picLocks noChangeAspect="1"/>
          </p:cNvPicPr>
          <p:nvPr/>
        </p:nvPicPr>
        <p:blipFill>
          <a:blip r:embed="rId3"/>
          <a:stretch>
            <a:fillRect/>
          </a:stretch>
        </p:blipFill>
        <p:spPr>
          <a:xfrm>
            <a:off x="0" y="3733800"/>
            <a:ext cx="4800600" cy="3124200"/>
          </a:xfrm>
          <a:prstGeom prst="rect">
            <a:avLst/>
          </a:prstGeom>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t>- فلج اطفال ( پوليوميليت)</a:t>
            </a:r>
            <a:endParaRPr lang="en-US" dirty="0"/>
          </a:p>
        </p:txBody>
      </p:sp>
      <p:sp>
        <p:nvSpPr>
          <p:cNvPr id="3" name="Content Placeholder 2"/>
          <p:cNvSpPr>
            <a:spLocks noGrp="1"/>
          </p:cNvSpPr>
          <p:nvPr>
            <p:ph idx="1"/>
          </p:nvPr>
        </p:nvSpPr>
        <p:spPr/>
        <p:txBody>
          <a:bodyPr/>
          <a:lstStyle/>
          <a:p>
            <a:pPr algn="r" rtl="1">
              <a:buNone/>
            </a:pPr>
            <a:r>
              <a:rPr lang="fa-IR" b="1" dirty="0" smtClean="0"/>
              <a:t>اين بيماری در درجه نخست، يک عفونت دستگاه گوارش انسان بوده اما در بخش بسيار کوچکی از بيماران، دستگاه عصبی مرکزی را ھم گرفتارمی نمايد. نتيجه اين گرفتاری، بروز درجات گوناگونی از فلج اطفال است.</a:t>
            </a:r>
            <a:endParaRPr lang="en-US" dirty="0" smtClean="0"/>
          </a:p>
          <a:p>
            <a:endParaRPr lang="en-US" dirty="0"/>
          </a:p>
        </p:txBody>
      </p:sp>
      <p:pic>
        <p:nvPicPr>
          <p:cNvPr id="4" name="Picture 3" descr="فلج اطفال1.jpg"/>
          <p:cNvPicPr>
            <a:picLocks noChangeAspect="1"/>
          </p:cNvPicPr>
          <p:nvPr/>
        </p:nvPicPr>
        <p:blipFill>
          <a:blip r:embed="rId2"/>
          <a:stretch>
            <a:fillRect/>
          </a:stretch>
        </p:blipFill>
        <p:spPr>
          <a:xfrm>
            <a:off x="0" y="3810000"/>
            <a:ext cx="5257800" cy="3048000"/>
          </a:xfrm>
          <a:prstGeom prst="rect">
            <a:avLst/>
          </a:prstGeom>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t>ورم ملتحمه چشم (کنژيکتيويت)</a:t>
            </a:r>
            <a:br>
              <a:rPr lang="fa-IR" b="1" dirty="0" smtClean="0"/>
            </a:br>
            <a:endParaRPr lang="en-US" dirty="0"/>
          </a:p>
        </p:txBody>
      </p:sp>
      <p:sp>
        <p:nvSpPr>
          <p:cNvPr id="3" name="Content Placeholder 2"/>
          <p:cNvSpPr>
            <a:spLocks noGrp="1"/>
          </p:cNvSpPr>
          <p:nvPr>
            <p:ph idx="1"/>
          </p:nvPr>
        </p:nvSpPr>
        <p:spPr>
          <a:xfrm>
            <a:off x="0" y="990600"/>
            <a:ext cx="9144000" cy="5867400"/>
          </a:xfrm>
        </p:spPr>
        <p:txBody>
          <a:bodyPr>
            <a:normAutofit/>
          </a:bodyPr>
          <a:lstStyle/>
          <a:p>
            <a:pPr algn="r" rtl="1"/>
            <a:r>
              <a:rPr lang="fa-IR" b="1" dirty="0" smtClean="0"/>
              <a:t>نوعی بيماری است که به وسيله عوامل گوناگونی از قبيل</a:t>
            </a:r>
          </a:p>
          <a:p>
            <a:pPr algn="r" rtl="1">
              <a:buNone/>
            </a:pPr>
            <a:r>
              <a:rPr lang="fa-IR" b="1" dirty="0" smtClean="0"/>
              <a:t>باکتريھا، ويروسھا، قارچھا و انگلھا ايجاد می شود.</a:t>
            </a:r>
          </a:p>
          <a:p>
            <a:pPr algn="r" rtl="1"/>
            <a:r>
              <a:rPr lang="fa-IR" b="1" dirty="0" smtClean="0"/>
              <a:t>دوره کمون بيماری احتمالاً 5 تا 12 روز بوده و پرخونی،</a:t>
            </a:r>
          </a:p>
          <a:p>
            <a:pPr algn="r" rtl="1">
              <a:buNone/>
            </a:pPr>
            <a:r>
              <a:rPr lang="fa-IR" b="1" dirty="0" smtClean="0"/>
              <a:t>تورم عروق ملتحمه و وجود ترشحات چشمی از علائم</a:t>
            </a:r>
          </a:p>
          <a:p>
            <a:pPr algn="r" rtl="1">
              <a:buNone/>
            </a:pPr>
            <a:r>
              <a:rPr lang="fa-IR" b="1" dirty="0" smtClean="0"/>
              <a:t>بيماری به شمار می رود، اگر بيماری درمان نشود ممکن</a:t>
            </a:r>
          </a:p>
          <a:p>
            <a:pPr algn="r" rtl="1">
              <a:buNone/>
            </a:pPr>
            <a:r>
              <a:rPr lang="fa-IR" b="1" dirty="0" smtClean="0"/>
              <a:t>است منجر به کوری گردد. </a:t>
            </a:r>
          </a:p>
          <a:p>
            <a:pPr algn="r" rtl="1"/>
            <a:r>
              <a:rPr lang="fa-IR" b="1" dirty="0" smtClean="0"/>
              <a:t>در پيشگيری از اين بيماری،رعايت اصول بھداشت فردی و اجتماعی از اقدامات اساسی به شمار می رود. </a:t>
            </a:r>
          </a:p>
          <a:p>
            <a:pPr algn="r" rtl="1"/>
            <a:r>
              <a:rPr lang="fa-IR" b="1" dirty="0" smtClean="0"/>
              <a:t>بيماری از اواخر دوره کمون تا دو ھفته بعد از شروع علائم بالينی، قابل انتقال است.</a:t>
            </a:r>
            <a:endParaRPr lang="en-US" dirty="0"/>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کونژنکتیویت.jpg"/>
          <p:cNvPicPr>
            <a:picLocks noGrp="1" noChangeAspect="1"/>
          </p:cNvPicPr>
          <p:nvPr>
            <p:ph idx="1"/>
          </p:nvPr>
        </p:nvPicPr>
        <p:blipFill>
          <a:blip r:embed="rId2"/>
          <a:stretch>
            <a:fillRect/>
          </a:stretch>
        </p:blipFill>
        <p:spPr>
          <a:xfrm>
            <a:off x="0" y="0"/>
            <a:ext cx="9144000" cy="6811992"/>
          </a:xfrm>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کونژنکتیویت2.jpg"/>
          <p:cNvPicPr>
            <a:picLocks noGrp="1" noChangeAspect="1"/>
          </p:cNvPicPr>
          <p:nvPr>
            <p:ph idx="1"/>
          </p:nvPr>
        </p:nvPicPr>
        <p:blipFill>
          <a:blip r:embed="rId2"/>
          <a:stretch>
            <a:fillRect/>
          </a:stretch>
        </p:blipFill>
        <p:spPr>
          <a:xfrm>
            <a:off x="55418" y="0"/>
            <a:ext cx="9088582" cy="6477000"/>
          </a:xfrm>
          <a:prstGeom prst="rect">
            <a:avLst/>
          </a:prstGeom>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AutoShape 2"/>
          <p:cNvSpPr>
            <a:spLocks noGrp="1" noChangeArrowheads="1"/>
          </p:cNvSpPr>
          <p:nvPr>
            <p:ph type="title"/>
          </p:nvPr>
        </p:nvSpPr>
        <p:spPr/>
        <p:txBody>
          <a:bodyPr/>
          <a:lstStyle/>
          <a:p>
            <a:pPr eaLnBrk="1" hangingPunct="1"/>
            <a:r>
              <a:rPr lang="fa-IR" dirty="0" smtClean="0"/>
              <a:t>کچلی(سر)</a:t>
            </a:r>
            <a:r>
              <a:rPr lang="en-US" dirty="0" smtClean="0"/>
              <a:t> </a:t>
            </a:r>
          </a:p>
        </p:txBody>
      </p:sp>
      <p:sp>
        <p:nvSpPr>
          <p:cNvPr id="28675" name="Rectangle 3"/>
          <p:cNvSpPr>
            <a:spLocks noGrp="1" noChangeArrowheads="1"/>
          </p:cNvSpPr>
          <p:nvPr>
            <p:ph type="body" idx="1"/>
          </p:nvPr>
        </p:nvSpPr>
        <p:spPr>
          <a:xfrm>
            <a:off x="0" y="1066800"/>
            <a:ext cx="8839200" cy="5791200"/>
          </a:xfrm>
        </p:spPr>
        <p:txBody>
          <a:bodyPr>
            <a:normAutofit/>
          </a:bodyPr>
          <a:lstStyle/>
          <a:p>
            <a:pPr algn="r" rtl="1" eaLnBrk="1" hangingPunct="1"/>
            <a:r>
              <a:rPr lang="fa-IR" b="1" dirty="0" smtClean="0"/>
              <a:t>علت بيماري : قارچ هاي ميكروسپورم و تريكوفيتون</a:t>
            </a:r>
          </a:p>
          <a:p>
            <a:pPr algn="r" rtl="1" eaLnBrk="1" hangingPunct="1"/>
            <a:r>
              <a:rPr lang="fa-IR" b="1" dirty="0" smtClean="0"/>
              <a:t>علائم : ظهور زخمهای کوچک ، کبره دار زرد رنگ که بوی موش می دهد . موهای مبتلا خاکستری رنگ و کدر شده ، شکننده نمی باشد ولی با ریزش همراه است که ممکن است دیگر هرگز نرویند</a:t>
            </a:r>
          </a:p>
          <a:p>
            <a:pPr algn="r" rtl="1" eaLnBrk="1" hangingPunct="1"/>
            <a:r>
              <a:rPr lang="fa-IR" b="1" dirty="0" smtClean="0"/>
              <a:t>راههای انتقال : از راه تماس مستقیم تماس با زخمهای بیمار </a:t>
            </a:r>
          </a:p>
          <a:p>
            <a:pPr algn="r" rtl="1" eaLnBrk="1" hangingPunct="1">
              <a:buFont typeface="Wingdings" pitchFamily="2" charset="2"/>
              <a:buNone/>
            </a:pPr>
            <a:r>
              <a:rPr lang="fa-IR" b="1" dirty="0" smtClean="0"/>
              <a:t> و غیرمستقیم تماس با  مواد آلوده سلمانی و البسه </a:t>
            </a:r>
          </a:p>
          <a:p>
            <a:pPr algn="r" rtl="1" eaLnBrk="1" hangingPunct="1">
              <a:buFont typeface="Wingdings" pitchFamily="2" charset="2"/>
              <a:buNone/>
            </a:pPr>
            <a:r>
              <a:rPr lang="fa-IR" b="1" dirty="0" smtClean="0"/>
              <a:t>(کودکان حساس به مرض هستند </a:t>
            </a:r>
            <a:r>
              <a:rPr lang="en-US" dirty="0" smtClean="0"/>
              <a:t> (</a:t>
            </a:r>
          </a:p>
          <a:p>
            <a:pPr algn="r" rtl="1" eaLnBrk="1" hangingPunct="1">
              <a:buFont typeface="Wingdings" pitchFamily="2" charset="2"/>
              <a:buNone/>
            </a:pPr>
            <a:endParaRPr lang="en-US" dirty="0" smtClean="0"/>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AutoShape 2"/>
          <p:cNvSpPr>
            <a:spLocks noGrp="1" noChangeArrowheads="1"/>
          </p:cNvSpPr>
          <p:nvPr>
            <p:ph type="title"/>
          </p:nvPr>
        </p:nvSpPr>
        <p:spPr/>
        <p:txBody>
          <a:bodyPr/>
          <a:lstStyle/>
          <a:p>
            <a:pPr algn="r" eaLnBrk="1" hangingPunct="1"/>
            <a:r>
              <a:rPr lang="fa-IR" smtClean="0"/>
              <a:t>اقدامات پشیگیری کننده</a:t>
            </a:r>
            <a:r>
              <a:rPr lang="en-US" smtClean="0"/>
              <a:t> </a:t>
            </a:r>
            <a:r>
              <a:rPr lang="fa-IR" smtClean="0"/>
              <a:t>دركچلي سر </a:t>
            </a:r>
            <a:endParaRPr lang="en-US" smtClean="0"/>
          </a:p>
        </p:txBody>
      </p:sp>
      <p:sp>
        <p:nvSpPr>
          <p:cNvPr id="29699" name="Rectangle 3"/>
          <p:cNvSpPr>
            <a:spLocks noGrp="1" noChangeArrowheads="1"/>
          </p:cNvSpPr>
          <p:nvPr>
            <p:ph type="body" idx="1"/>
          </p:nvPr>
        </p:nvSpPr>
        <p:spPr>
          <a:xfrm>
            <a:off x="457200" y="1600200"/>
            <a:ext cx="8229600" cy="5029200"/>
          </a:xfrm>
        </p:spPr>
        <p:txBody>
          <a:bodyPr>
            <a:normAutofit/>
          </a:bodyPr>
          <a:lstStyle/>
          <a:p>
            <a:pPr algn="just" rtl="1" eaLnBrk="1" hangingPunct="1">
              <a:lnSpc>
                <a:spcPct val="90000"/>
              </a:lnSpc>
              <a:buNone/>
            </a:pPr>
            <a:r>
              <a:rPr lang="fa-IR" sz="2800" b="1" dirty="0" smtClean="0">
                <a:cs typeface="B Titr" pitchFamily="2" charset="-78"/>
              </a:rPr>
              <a:t>1- گزارش موارد به مرکز بهداشتی درمانی</a:t>
            </a:r>
          </a:p>
          <a:p>
            <a:pPr algn="just" rtl="1" eaLnBrk="1" hangingPunct="1">
              <a:lnSpc>
                <a:spcPct val="90000"/>
              </a:lnSpc>
              <a:buNone/>
            </a:pPr>
            <a:r>
              <a:rPr lang="fa-IR" sz="2800" b="1" dirty="0" smtClean="0">
                <a:cs typeface="B Titr" pitchFamily="2" charset="-78"/>
              </a:rPr>
              <a:t>2- معاینه سر کلیه بچه ها با نور ماورای بنفش در نقاطی که بیماری شایع است و درمان</a:t>
            </a:r>
          </a:p>
          <a:p>
            <a:pPr algn="just" rtl="1" eaLnBrk="1" hangingPunct="1">
              <a:lnSpc>
                <a:spcPct val="90000"/>
              </a:lnSpc>
              <a:buNone/>
            </a:pPr>
            <a:r>
              <a:rPr lang="fa-IR" sz="2800" b="1" dirty="0" smtClean="0">
                <a:cs typeface="B Titr" pitchFamily="2" charset="-78"/>
              </a:rPr>
              <a:t>3- جداکردن بیماران و شستشوی روزانه مو در موارد خفیف و پوشاندن سر با کلاه در موارد شدید پس از شستشو روزانه </a:t>
            </a:r>
          </a:p>
          <a:p>
            <a:pPr algn="just" rtl="1" eaLnBrk="1" hangingPunct="1">
              <a:lnSpc>
                <a:spcPct val="90000"/>
              </a:lnSpc>
              <a:buNone/>
            </a:pPr>
            <a:r>
              <a:rPr lang="fa-IR" sz="2800" b="1" dirty="0" smtClean="0">
                <a:cs typeface="B Titr" pitchFamily="2" charset="-78"/>
              </a:rPr>
              <a:t>4 – چوشاندن کلاه های آلوده بعد از استفاده </a:t>
            </a:r>
          </a:p>
          <a:p>
            <a:pPr algn="just" rtl="1" eaLnBrk="1" hangingPunct="1">
              <a:lnSpc>
                <a:spcPct val="90000"/>
              </a:lnSpc>
              <a:buNone/>
            </a:pPr>
            <a:r>
              <a:rPr lang="fa-IR" sz="2800" b="1" dirty="0" smtClean="0">
                <a:cs typeface="B Titr" pitchFamily="2" charset="-78"/>
              </a:rPr>
              <a:t>5-رعایت کامل موازین بهداشت فردی و عمومی از جمله عدم استفاده از وسایل شخصی دیگران نظير كلاه، روسري و شانه</a:t>
            </a:r>
          </a:p>
          <a:p>
            <a:pPr algn="just" rtl="1" eaLnBrk="1" hangingPunct="1">
              <a:lnSpc>
                <a:spcPct val="90000"/>
              </a:lnSpc>
              <a:buNone/>
            </a:pPr>
            <a:r>
              <a:rPr lang="fa-IR" sz="2800" b="1" dirty="0" smtClean="0">
                <a:cs typeface="B Titr" pitchFamily="2" charset="-78"/>
              </a:rPr>
              <a:t>6-ضد عفونی وسایل آرایشگاهها ، حمامهای عمومی</a:t>
            </a:r>
            <a:r>
              <a:rPr lang="en-US" sz="2800" dirty="0" smtClean="0">
                <a:cs typeface="B Titr" pitchFamily="2" charset="-78"/>
              </a:rPr>
              <a:t> </a:t>
            </a: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t>آسکاريدوز</a:t>
            </a:r>
            <a:endParaRPr lang="en-US" dirty="0"/>
          </a:p>
        </p:txBody>
      </p:sp>
      <p:sp>
        <p:nvSpPr>
          <p:cNvPr id="3" name="Content Placeholder 2"/>
          <p:cNvSpPr>
            <a:spLocks noGrp="1"/>
          </p:cNvSpPr>
          <p:nvPr>
            <p:ph idx="1"/>
          </p:nvPr>
        </p:nvSpPr>
        <p:spPr>
          <a:xfrm>
            <a:off x="228600" y="1371600"/>
            <a:ext cx="8458200" cy="5257800"/>
          </a:xfrm>
        </p:spPr>
        <p:txBody>
          <a:bodyPr>
            <a:normAutofit lnSpcReduction="10000"/>
          </a:bodyPr>
          <a:lstStyle/>
          <a:p>
            <a:pPr algn="r" rtl="1">
              <a:buNone/>
            </a:pPr>
            <a:r>
              <a:rPr lang="fa-IR" b="1" dirty="0" smtClean="0">
                <a:cs typeface="B Titr" pitchFamily="2" charset="-78"/>
              </a:rPr>
              <a:t>بيماری است که با استقرار کرم آسکاريس لومبريکوئيدس در روده کوچک انسان مشخص می گردد. اين بيماری پراکندگی جهانی داشته و شايعترين آلودگی کرمی در انسان می باشد. </a:t>
            </a:r>
          </a:p>
          <a:p>
            <a:pPr algn="r" rtl="1">
              <a:buNone/>
            </a:pPr>
            <a:r>
              <a:rPr lang="fa-IR" b="1" u="sng" dirty="0" smtClean="0">
                <a:cs typeface="B Titr" pitchFamily="2" charset="-78"/>
              </a:rPr>
              <a:t>دوره کمون بيماری</a:t>
            </a:r>
          </a:p>
          <a:p>
            <a:pPr algn="r" rtl="1">
              <a:buNone/>
            </a:pPr>
            <a:r>
              <a:rPr lang="fa-IR" b="1" dirty="0" smtClean="0">
                <a:cs typeface="B Titr" pitchFamily="2" charset="-78"/>
              </a:rPr>
              <a:t>حدود 2 ماه است چرا که تخم جنين دار انگل دو ماه پس از رسيدن به روده انسان بالغ گرديده و ايجاد بيماری می کند. </a:t>
            </a:r>
          </a:p>
          <a:p>
            <a:pPr algn="r" rtl="1">
              <a:buNone/>
            </a:pPr>
            <a:r>
              <a:rPr lang="fa-IR" b="1" dirty="0" smtClean="0">
                <a:cs typeface="B Titr" pitchFamily="2" charset="-78"/>
              </a:rPr>
              <a:t>شايعترين شکايت مبتلايان، دردھای شکمی است. حتی عبور لاروھای کرم آسکاريس از ريه، ممکن است علائم ريوی و ھمچنين حساسيت مانند کهير وآسم به وجود آورد.</a:t>
            </a:r>
            <a:endParaRPr lang="en-US" dirty="0">
              <a:cs typeface="B Titr" pitchFamily="2" charset="-78"/>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آسکاریس.jpg"/>
          <p:cNvPicPr>
            <a:picLocks noGrp="1" noChangeAspect="1"/>
          </p:cNvPicPr>
          <p:nvPr>
            <p:ph idx="1"/>
          </p:nvPr>
        </p:nvPicPr>
        <p:blipFill>
          <a:blip r:embed="rId2"/>
          <a:stretch>
            <a:fillRect/>
          </a:stretch>
        </p:blipFill>
        <p:spPr>
          <a:xfrm>
            <a:off x="0" y="152400"/>
            <a:ext cx="9144000" cy="6705600"/>
          </a:xfrm>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t>کرمک (اکسيور)</a:t>
            </a:r>
            <a:endParaRPr lang="en-US" dirty="0"/>
          </a:p>
        </p:txBody>
      </p:sp>
      <p:sp>
        <p:nvSpPr>
          <p:cNvPr id="3" name="Content Placeholder 2"/>
          <p:cNvSpPr>
            <a:spLocks noGrp="1"/>
          </p:cNvSpPr>
          <p:nvPr>
            <p:ph idx="1"/>
          </p:nvPr>
        </p:nvSpPr>
        <p:spPr>
          <a:xfrm>
            <a:off x="0" y="1295400"/>
            <a:ext cx="8686800" cy="4830763"/>
          </a:xfrm>
        </p:spPr>
        <p:txBody>
          <a:bodyPr>
            <a:normAutofit/>
          </a:bodyPr>
          <a:lstStyle/>
          <a:p>
            <a:pPr algn="r" rtl="1">
              <a:buNone/>
            </a:pPr>
            <a:r>
              <a:rPr lang="fa-IR" b="1" dirty="0" smtClean="0"/>
              <a:t>بيماری کرمی است که با استقرار انگل آنتروبيوس ورميکولاريس در روده بزرگ مشخص می شود.</a:t>
            </a:r>
          </a:p>
          <a:p>
            <a:pPr algn="r" rtl="1">
              <a:buNone/>
            </a:pPr>
            <a:r>
              <a:rPr lang="fa-IR" b="1" dirty="0" smtClean="0"/>
              <a:t>بيماری انتشار جھانی داشته و بالاترين ميزان شيوع مربوط به کودکان در مقطع ابتدايی است.</a:t>
            </a:r>
          </a:p>
          <a:p>
            <a:pPr algn="r" rtl="1">
              <a:buNone/>
            </a:pPr>
            <a:r>
              <a:rPr lang="fa-IR" b="1" dirty="0" smtClean="0"/>
              <a:t>دوره کمون بيماری معمولاً 4 تا 6 ھفته بوده وشايعترين علامت بيماری، خارش مقعد است که به ويژه شبھا شدت دارد.</a:t>
            </a: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AutoShape 2"/>
          <p:cNvSpPr>
            <a:spLocks noGrp="1" noChangeArrowheads="1"/>
          </p:cNvSpPr>
          <p:nvPr>
            <p:ph type="title"/>
          </p:nvPr>
        </p:nvSpPr>
        <p:spPr/>
        <p:txBody>
          <a:bodyPr/>
          <a:lstStyle/>
          <a:p>
            <a:pPr eaLnBrk="1" hangingPunct="1"/>
            <a:r>
              <a:rPr lang="fa-IR" dirty="0" smtClean="0"/>
              <a:t>اكسيور ( كرمك )</a:t>
            </a:r>
            <a:r>
              <a:rPr lang="en-US" dirty="0" smtClean="0"/>
              <a:t> </a:t>
            </a:r>
          </a:p>
        </p:txBody>
      </p:sp>
      <p:sp>
        <p:nvSpPr>
          <p:cNvPr id="37891" name="Rectangle 3"/>
          <p:cNvSpPr>
            <a:spLocks noGrp="1" noChangeArrowheads="1"/>
          </p:cNvSpPr>
          <p:nvPr>
            <p:ph type="body" idx="1"/>
          </p:nvPr>
        </p:nvSpPr>
        <p:spPr>
          <a:xfrm>
            <a:off x="457200" y="1600200"/>
            <a:ext cx="8229600" cy="4800600"/>
          </a:xfrm>
        </p:spPr>
        <p:txBody>
          <a:bodyPr>
            <a:normAutofit/>
          </a:bodyPr>
          <a:lstStyle/>
          <a:p>
            <a:pPr algn="r" rtl="1" eaLnBrk="1" hangingPunct="1"/>
            <a:r>
              <a:rPr lang="fa-IR" sz="2800" b="1" dirty="0" smtClean="0">
                <a:cs typeface="B Titr" pitchFamily="2" charset="-78"/>
              </a:rPr>
              <a:t>علائم : </a:t>
            </a:r>
            <a:r>
              <a:rPr lang="ar-SA" sz="2800" b="1" dirty="0" smtClean="0">
                <a:cs typeface="B Titr" pitchFamily="2" charset="-78"/>
              </a:rPr>
              <a:t>خارش ناحيه مقعد و پرينه در شب‏ها كه موجب  اختلال خواب در شخص (خصوصا كودكان) شده و اين مسئله خود مي‏تواند موجب خستگي، بي قراري و عصبانيت شود. علائم ديگري همچون خارش بيني، دندان قروچه و كابوس‏هاي شبانه و در موارد آلودگي شديد ممكن است دل درد، رنگ پريدگي و اسهال نيز ديده شود</a:t>
            </a:r>
            <a:r>
              <a:rPr lang="fa-IR" sz="2800" b="1" dirty="0" smtClean="0">
                <a:cs typeface="B Titr" pitchFamily="2" charset="-78"/>
              </a:rPr>
              <a:t>.</a:t>
            </a:r>
            <a:endParaRPr lang="fa-IR" sz="2800" dirty="0" smtClean="0">
              <a:cs typeface="B Titr" pitchFamily="2" charset="-78"/>
            </a:endParaRPr>
          </a:p>
          <a:p>
            <a:pPr algn="r" rtl="1" eaLnBrk="1" hangingPunct="1"/>
            <a:r>
              <a:rPr lang="fa-IR" sz="2800" dirty="0" smtClean="0">
                <a:cs typeface="B Titr" pitchFamily="2" charset="-78"/>
              </a:rPr>
              <a:t> </a:t>
            </a:r>
            <a:r>
              <a:rPr lang="fa-IR" sz="2800" b="1" dirty="0" smtClean="0">
                <a:cs typeface="B Titr" pitchFamily="2" charset="-78"/>
              </a:rPr>
              <a:t>راههاي انتقال : انتقال از طريق دستهاي آلوده صورت مي گيرد زيرا بيماريزايي كرمك بجز موارد استثنايي و نادر تقريبا مربوط به مهاجرت كرمك ماده به اطراف مقعد و در نتيجه خارش مقعد و پرينه است</a:t>
            </a:r>
            <a:r>
              <a:rPr lang="en-US" sz="2800" dirty="0" smtClean="0">
                <a:cs typeface="B Titr" pitchFamily="2" charset="-78"/>
              </a:rPr>
              <a:t> </a:t>
            </a: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AutoShape 2"/>
          <p:cNvSpPr>
            <a:spLocks noGrp="1" noChangeArrowheads="1"/>
          </p:cNvSpPr>
          <p:nvPr>
            <p:ph type="title"/>
          </p:nvPr>
        </p:nvSpPr>
        <p:spPr/>
        <p:txBody>
          <a:bodyPr/>
          <a:lstStyle/>
          <a:p>
            <a:pPr algn="r" eaLnBrk="1" hangingPunct="1"/>
            <a:r>
              <a:rPr lang="fa-IR" smtClean="0"/>
              <a:t>اقدامات پشیگیری کننده دراكسيور </a:t>
            </a:r>
            <a:endParaRPr lang="en-US" smtClean="0"/>
          </a:p>
        </p:txBody>
      </p:sp>
      <p:sp>
        <p:nvSpPr>
          <p:cNvPr id="38915" name="Rectangle 3"/>
          <p:cNvSpPr>
            <a:spLocks noGrp="1" noChangeArrowheads="1"/>
          </p:cNvSpPr>
          <p:nvPr>
            <p:ph type="body" idx="1"/>
          </p:nvPr>
        </p:nvSpPr>
        <p:spPr>
          <a:xfrm>
            <a:off x="152400" y="1295400"/>
            <a:ext cx="8763000" cy="5562600"/>
          </a:xfrm>
        </p:spPr>
        <p:txBody>
          <a:bodyPr>
            <a:noAutofit/>
          </a:bodyPr>
          <a:lstStyle/>
          <a:p>
            <a:pPr algn="r" rtl="1" eaLnBrk="1" hangingPunct="1">
              <a:buNone/>
            </a:pPr>
            <a:r>
              <a:rPr lang="fa-IR" b="1" dirty="0" smtClean="0">
                <a:cs typeface="B Titr" pitchFamily="2" charset="-78"/>
              </a:rPr>
              <a:t>1</a:t>
            </a:r>
            <a:r>
              <a:rPr lang="ar-SA" b="1" dirty="0" smtClean="0">
                <a:cs typeface="B Titr" pitchFamily="2" charset="-78"/>
              </a:rPr>
              <a:t>- رعایت اصول بهداشت در خانواده واجتماع های انسانی</a:t>
            </a:r>
          </a:p>
          <a:p>
            <a:pPr algn="r" rtl="1" eaLnBrk="1" hangingPunct="1">
              <a:buNone/>
            </a:pPr>
            <a:r>
              <a:rPr lang="ar-SA" b="1" dirty="0" smtClean="0">
                <a:cs typeface="B Titr" pitchFamily="2" charset="-78"/>
              </a:rPr>
              <a:t>2- ضد عفونی کردن لباس های زیر واستفاده از حرارت خشك .برای نابود کردن تخم در درون لباسها ، لوازم و اسباب بازی (اشعه خورشید واشعه ماورای بنفش در کشتن تخم موثرند.)</a:t>
            </a:r>
          </a:p>
          <a:p>
            <a:pPr algn="r" rtl="1" eaLnBrk="1" hangingPunct="1">
              <a:buNone/>
            </a:pPr>
            <a:r>
              <a:rPr lang="ar-SA" b="1" dirty="0" smtClean="0">
                <a:cs typeface="B Titr" pitchFamily="2" charset="-78"/>
              </a:rPr>
              <a:t>3- جلوگيري از تماس دست با ناحیه مقعد بخصوص در کود کان </a:t>
            </a:r>
          </a:p>
          <a:p>
            <a:pPr algn="r" rtl="1" eaLnBrk="1" hangingPunct="1">
              <a:buNone/>
            </a:pPr>
            <a:r>
              <a:rPr lang="ar-SA" b="1" dirty="0" smtClean="0">
                <a:cs typeface="B Titr" pitchFamily="2" charset="-78"/>
              </a:rPr>
              <a:t>4-  درمان تمامی افراد خانواده حتی اگر یکی از افراد مبتلا باشد </a:t>
            </a:r>
            <a:endParaRPr lang="fa-IR" b="1" dirty="0" smtClean="0">
              <a:cs typeface="B Titr" pitchFamily="2" charset="-78"/>
            </a:endParaRPr>
          </a:p>
          <a:p>
            <a:pPr algn="r" rtl="1" eaLnBrk="1" hangingPunct="1">
              <a:buNone/>
            </a:pPr>
            <a:r>
              <a:rPr lang="fa-IR" b="1" dirty="0" smtClean="0">
                <a:cs typeface="B Titr" pitchFamily="2" charset="-78"/>
              </a:rPr>
              <a:t>5- شستن دستها با صابون بعد ازتوالت</a:t>
            </a:r>
            <a:r>
              <a:rPr lang="fa-IR" dirty="0" smtClean="0">
                <a:cs typeface="B Titr" pitchFamily="2" charset="-78"/>
              </a:rPr>
              <a:t> </a:t>
            </a:r>
            <a:endParaRPr lang="en-US" dirty="0" smtClean="0">
              <a:cs typeface="B Titr" pitchFamily="2" charset="-78"/>
            </a:endParaRP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اکسیور.jpg"/>
          <p:cNvPicPr>
            <a:picLocks noGrp="1" noChangeAspect="1"/>
          </p:cNvPicPr>
          <p:nvPr>
            <p:ph idx="1"/>
          </p:nvPr>
        </p:nvPicPr>
        <p:blipFill>
          <a:blip r:embed="rId2"/>
          <a:stretch>
            <a:fillRect/>
          </a:stretch>
        </p:blipFill>
        <p:spPr>
          <a:xfrm>
            <a:off x="0" y="3200401"/>
            <a:ext cx="5181600" cy="3505200"/>
          </a:xfrm>
        </p:spPr>
      </p:pic>
      <p:pic>
        <p:nvPicPr>
          <p:cNvPr id="5" name="Picture 4" descr="اکسیور1.jpg"/>
          <p:cNvPicPr>
            <a:picLocks noChangeAspect="1"/>
          </p:cNvPicPr>
          <p:nvPr/>
        </p:nvPicPr>
        <p:blipFill>
          <a:blip r:embed="rId3"/>
          <a:stretch>
            <a:fillRect/>
          </a:stretch>
        </p:blipFill>
        <p:spPr>
          <a:xfrm>
            <a:off x="5181600" y="0"/>
            <a:ext cx="3962400" cy="3200400"/>
          </a:xfrm>
          <a:prstGeom prst="rect">
            <a:avLst/>
          </a:prstGeom>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036638"/>
          </a:xfrm>
        </p:spPr>
        <p:txBody>
          <a:bodyPr>
            <a:normAutofit fontScale="90000"/>
          </a:bodyPr>
          <a:lstStyle/>
          <a:p>
            <a:r>
              <a:rPr lang="fa-IR" b="1" dirty="0" smtClean="0"/>
              <a:t>ژيارديوز</a:t>
            </a:r>
            <a:br>
              <a:rPr lang="fa-IR" b="1" dirty="0" smtClean="0"/>
            </a:br>
            <a:endParaRPr lang="en-US" dirty="0"/>
          </a:p>
        </p:txBody>
      </p:sp>
      <p:sp>
        <p:nvSpPr>
          <p:cNvPr id="3" name="Content Placeholder 2"/>
          <p:cNvSpPr>
            <a:spLocks noGrp="1"/>
          </p:cNvSpPr>
          <p:nvPr>
            <p:ph idx="1"/>
          </p:nvPr>
        </p:nvSpPr>
        <p:spPr>
          <a:xfrm>
            <a:off x="0" y="1600200"/>
            <a:ext cx="8991600" cy="4525963"/>
          </a:xfrm>
        </p:spPr>
        <p:txBody>
          <a:bodyPr>
            <a:normAutofit/>
          </a:bodyPr>
          <a:lstStyle/>
          <a:p>
            <a:pPr algn="r" rtl="1">
              <a:buNone/>
            </a:pPr>
            <a:r>
              <a:rPr lang="fa-IR" b="1" dirty="0" smtClean="0"/>
              <a:t>بيماری عفونی است که بر اثر نوعی تک ياخته به نام ژيارديالامبليا که در روده کوچک مستقرمی گردد ايجاد می شود. وجود دردھای شکمی در کودکان، پيدايش اسھال و يبوستھای مزمن و مکرر، ضعف و تأخير در رشد، نفخ شکم،بی اشتھايی، تھوع، استفراغ، تب مستمر وسبک، با آلودگی به اين انگل توأم بوده است.</a:t>
            </a:r>
            <a:endParaRPr lang="en-US" dirty="0" smtClean="0"/>
          </a:p>
          <a:p>
            <a:endParaRPr lang="en-US" dirty="0"/>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ژیاردیوز1.jpg"/>
          <p:cNvPicPr>
            <a:picLocks noGrp="1" noChangeAspect="1"/>
          </p:cNvPicPr>
          <p:nvPr>
            <p:ph idx="1"/>
          </p:nvPr>
        </p:nvPicPr>
        <p:blipFill>
          <a:blip r:embed="rId2"/>
          <a:stretch>
            <a:fillRect/>
          </a:stretch>
        </p:blipFill>
        <p:spPr>
          <a:xfrm>
            <a:off x="5334000" y="0"/>
            <a:ext cx="3810000" cy="3505200"/>
          </a:xfrm>
        </p:spPr>
      </p:pic>
      <p:pic>
        <p:nvPicPr>
          <p:cNvPr id="5" name="Picture 4" descr="ژیاردیوز.jpg"/>
          <p:cNvPicPr>
            <a:picLocks noChangeAspect="1"/>
          </p:cNvPicPr>
          <p:nvPr/>
        </p:nvPicPr>
        <p:blipFill>
          <a:blip r:embed="rId3"/>
          <a:stretch>
            <a:fillRect/>
          </a:stretch>
        </p:blipFill>
        <p:spPr>
          <a:xfrm>
            <a:off x="0" y="3429000"/>
            <a:ext cx="5410200" cy="3429000"/>
          </a:xfrm>
          <a:prstGeom prst="rect">
            <a:avLst/>
          </a:prstGeom>
        </p:spPr>
      </p:pic>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AutoShape 2"/>
          <p:cNvSpPr>
            <a:spLocks noGrp="1" noChangeArrowheads="1"/>
          </p:cNvSpPr>
          <p:nvPr>
            <p:ph type="title"/>
          </p:nvPr>
        </p:nvSpPr>
        <p:spPr/>
        <p:txBody>
          <a:bodyPr/>
          <a:lstStyle/>
          <a:p>
            <a:pPr algn="r" eaLnBrk="1" hangingPunct="1"/>
            <a:r>
              <a:rPr lang="fa-IR" smtClean="0"/>
              <a:t>8-شپش</a:t>
            </a:r>
            <a:endParaRPr lang="en-US" smtClean="0"/>
          </a:p>
        </p:txBody>
      </p:sp>
      <p:sp>
        <p:nvSpPr>
          <p:cNvPr id="30723" name="Rectangle 3"/>
          <p:cNvSpPr>
            <a:spLocks noGrp="1" noChangeArrowheads="1"/>
          </p:cNvSpPr>
          <p:nvPr>
            <p:ph type="body" idx="1"/>
          </p:nvPr>
        </p:nvSpPr>
        <p:spPr>
          <a:xfrm>
            <a:off x="457200" y="1600200"/>
            <a:ext cx="8458200" cy="4876800"/>
          </a:xfrm>
        </p:spPr>
        <p:txBody>
          <a:bodyPr/>
          <a:lstStyle/>
          <a:p>
            <a:pPr algn="r" rtl="1" eaLnBrk="1" hangingPunct="1">
              <a:lnSpc>
                <a:spcPct val="90000"/>
              </a:lnSpc>
            </a:pPr>
            <a:r>
              <a:rPr lang="fa-IR" b="1" dirty="0" smtClean="0">
                <a:cs typeface="B Titr" pitchFamily="2" charset="-78"/>
              </a:rPr>
              <a:t>علائم : اولین علائم بالینی در سر، موقعی اتفاق می افتد كه شپش شروع به حركت می كند كه معمولاً از حاشیه دو طرف سر شروع می شود و بعد به طرف مركز سر گسترش می یابد. در این هنگام بیمار احساس خارش در سر می كند. به تدریج خارش سر افزایش یافته و در سر خراشیدگی با ناخن پیش می آید. گاهی در موارد پیشرفته غدد لنفاوی اطراف سر در ناحیه گردن برجسته می شود.</a:t>
            </a:r>
          </a:p>
          <a:p>
            <a:pPr algn="r" rtl="1" eaLnBrk="1" hangingPunct="1">
              <a:lnSpc>
                <a:spcPct val="90000"/>
              </a:lnSpc>
            </a:pPr>
            <a:r>
              <a:rPr lang="fa-IR" b="1" dirty="0" smtClean="0">
                <a:cs typeface="B Titr" pitchFamily="2" charset="-78"/>
              </a:rPr>
              <a:t>راه انتقال : این حشره توسط تخم شپش (رشک) ویا خود انگل از فردی به فرد دیگر منتقل می شود.</a:t>
            </a:r>
            <a:r>
              <a:rPr lang="en-US" dirty="0" smtClean="0">
                <a:cs typeface="B Titr" pitchFamily="2" charset="-78"/>
              </a:rPr>
              <a:t> </a:t>
            </a: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AutoShape 2"/>
          <p:cNvSpPr>
            <a:spLocks noGrp="1" noChangeArrowheads="1"/>
          </p:cNvSpPr>
          <p:nvPr>
            <p:ph type="title"/>
          </p:nvPr>
        </p:nvSpPr>
        <p:spPr/>
        <p:txBody>
          <a:bodyPr/>
          <a:lstStyle/>
          <a:p>
            <a:pPr eaLnBrk="1" hangingPunct="1"/>
            <a:r>
              <a:rPr lang="fa-IR" dirty="0" smtClean="0"/>
              <a:t>اقدامات پیشگیری کننده</a:t>
            </a:r>
            <a:r>
              <a:rPr lang="en-US" dirty="0" smtClean="0"/>
              <a:t> </a:t>
            </a:r>
            <a:r>
              <a:rPr lang="fa-IR" dirty="0" smtClean="0"/>
              <a:t>درشپش سر</a:t>
            </a:r>
            <a:endParaRPr lang="en-US" dirty="0" smtClean="0"/>
          </a:p>
        </p:txBody>
      </p:sp>
      <p:sp>
        <p:nvSpPr>
          <p:cNvPr id="31747" name="Rectangle 3"/>
          <p:cNvSpPr>
            <a:spLocks noGrp="1" noChangeArrowheads="1"/>
          </p:cNvSpPr>
          <p:nvPr>
            <p:ph type="body" idx="1"/>
          </p:nvPr>
        </p:nvSpPr>
        <p:spPr>
          <a:xfrm>
            <a:off x="381000" y="1447800"/>
            <a:ext cx="8458200" cy="5005388"/>
          </a:xfrm>
        </p:spPr>
        <p:txBody>
          <a:bodyPr>
            <a:normAutofit/>
          </a:bodyPr>
          <a:lstStyle/>
          <a:p>
            <a:pPr algn="r" rtl="1" eaLnBrk="1" hangingPunct="1"/>
            <a:r>
              <a:rPr lang="fa-IR" sz="2800" b="1" dirty="0" smtClean="0">
                <a:cs typeface="B Titr" pitchFamily="2" charset="-78"/>
              </a:rPr>
              <a:t>آموزش به مردم در مورد شستشوی لباس و ملحفه در آب گرم 55 درجه سانتیگراد به مدت بیست دقیقه و یا خشکشویی آنها از بین بردن شپش و رشک </a:t>
            </a:r>
          </a:p>
          <a:p>
            <a:pPr algn="r" rtl="1" eaLnBrk="1" hangingPunct="1"/>
            <a:r>
              <a:rPr lang="fa-IR" sz="2800" b="1" dirty="0" smtClean="0">
                <a:cs typeface="B Titr" pitchFamily="2" charset="-78"/>
              </a:rPr>
              <a:t> بازرسی مستقیم موی سر و در صورت لزوم بدن و لباس افراد آلوده و البسه و متعلقات آنها</a:t>
            </a:r>
          </a:p>
          <a:p>
            <a:pPr algn="r" rtl="1" eaLnBrk="1" hangingPunct="1"/>
            <a:r>
              <a:rPr lang="fa-IR" sz="2800" b="1" dirty="0" smtClean="0">
                <a:cs typeface="B Titr" pitchFamily="2" charset="-78"/>
              </a:rPr>
              <a:t> ضد عفونی گروهی البسه و رختخواب و سایر وسایل مورد استفاده مثل شانه و برس </a:t>
            </a:r>
          </a:p>
          <a:p>
            <a:pPr algn="r" rtl="1" eaLnBrk="1" hangingPunct="1"/>
            <a:r>
              <a:rPr lang="fa-IR" sz="2800" b="1" dirty="0" smtClean="0">
                <a:cs typeface="B Titr" pitchFamily="2" charset="-78"/>
              </a:rPr>
              <a:t>استفاده از داروی ضد شپش (شامپوي پرمترين) در افراد آلوده</a:t>
            </a:r>
            <a:r>
              <a:rPr lang="en-US" sz="2800" dirty="0" smtClean="0">
                <a:cs typeface="B Titr" pitchFamily="2" charset="-78"/>
              </a:rPr>
              <a:t> </a:t>
            </a:r>
          </a:p>
          <a:p>
            <a:pPr algn="r" rtl="1" eaLnBrk="1" hangingPunct="1"/>
            <a:r>
              <a:rPr lang="fa-IR" sz="2800" b="1" dirty="0" smtClean="0">
                <a:cs typeface="B Titr" pitchFamily="2" charset="-78"/>
              </a:rPr>
              <a:t>تكرار درمان يك هفته بعد</a:t>
            </a:r>
            <a:endParaRPr lang="en-US" sz="2800" b="1" dirty="0" smtClean="0">
              <a:cs typeface="B Titr" pitchFamily="2" charset="-78"/>
            </a:endParaRP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AutoShape 2"/>
          <p:cNvSpPr>
            <a:spLocks noGrp="1" noChangeArrowheads="1"/>
          </p:cNvSpPr>
          <p:nvPr>
            <p:ph type="title"/>
          </p:nvPr>
        </p:nvSpPr>
        <p:spPr/>
        <p:txBody>
          <a:bodyPr/>
          <a:lstStyle/>
          <a:p>
            <a:pPr algn="r" eaLnBrk="1" hangingPunct="1"/>
            <a:r>
              <a:rPr lang="fa-IR" smtClean="0"/>
              <a:t>مدت ممنوعیت از مدرسه</a:t>
            </a:r>
            <a:endParaRPr lang="en-US" smtClean="0"/>
          </a:p>
        </p:txBody>
      </p:sp>
      <p:sp>
        <p:nvSpPr>
          <p:cNvPr id="32771" name="Rectangle 3"/>
          <p:cNvSpPr>
            <a:spLocks noGrp="1" noChangeArrowheads="1"/>
          </p:cNvSpPr>
          <p:nvPr>
            <p:ph type="body" idx="1"/>
          </p:nvPr>
        </p:nvSpPr>
        <p:spPr>
          <a:xfrm>
            <a:off x="838200" y="2636838"/>
            <a:ext cx="7693025" cy="3449637"/>
          </a:xfrm>
        </p:spPr>
        <p:txBody>
          <a:bodyPr/>
          <a:lstStyle/>
          <a:p>
            <a:pPr algn="r" rtl="1" eaLnBrk="1" hangingPunct="1"/>
            <a:r>
              <a:rPr lang="fa-IR" b="1" dirty="0" smtClean="0"/>
              <a:t>تا زمانی که شپش زنده و تخمهای موجود در موی سر و بدن و لباس از بین نرفته اند</a:t>
            </a:r>
            <a:r>
              <a:rPr lang="en-US" dirty="0" smtClean="0"/>
              <a:t>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4049</Words>
  <Application>Microsoft Office PowerPoint</Application>
  <PresentationFormat>On-screen Show (4:3)</PresentationFormat>
  <Paragraphs>265</Paragraphs>
  <Slides>82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82</vt:i4>
      </vt:variant>
    </vt:vector>
  </HeadingPairs>
  <TitlesOfParts>
    <vt:vector size="89" baseType="lpstr">
      <vt:lpstr>2  Titr</vt:lpstr>
      <vt:lpstr>Arial</vt:lpstr>
      <vt:lpstr>B Titr</vt:lpstr>
      <vt:lpstr>Calibri</vt:lpstr>
      <vt:lpstr>Times New Roman</vt:lpstr>
      <vt:lpstr>Wingdings</vt:lpstr>
      <vt:lpstr>Office Theme</vt:lpstr>
      <vt:lpstr>PowerPoint Presentation</vt:lpstr>
      <vt:lpstr>بيماريھای شايع در مدارس</vt:lpstr>
      <vt:lpstr>سرماخوردگی و آنفلوآنزا </vt:lpstr>
      <vt:lpstr>PowerPoint Presentation</vt:lpstr>
      <vt:lpstr>PowerPoint Presentation</vt:lpstr>
      <vt:lpstr>PowerPoint Presentation</vt:lpstr>
      <vt:lpstr>آنژين (گلو درد چرکی) </vt:lpstr>
      <vt:lpstr>گلو درد چرکی </vt:lpstr>
      <vt:lpstr>گلو درد چرکی</vt:lpstr>
      <vt:lpstr>PowerPoint Presentation</vt:lpstr>
      <vt:lpstr>PowerPoint Presentation</vt:lpstr>
      <vt:lpstr>سل </vt:lpstr>
      <vt:lpstr>سل Tuberculosis </vt:lpstr>
      <vt:lpstr>سل</vt:lpstr>
      <vt:lpstr>اقدامات پیشگیری کننده در سل</vt:lpstr>
      <vt:lpstr>PowerPoint Presentation</vt:lpstr>
      <vt:lpstr>PowerPoint Presentation</vt:lpstr>
      <vt:lpstr>سرخک Measles </vt:lpstr>
      <vt:lpstr>سرخک </vt:lpstr>
      <vt:lpstr>اقدامات پیشگیری کننده در سرخك</vt:lpstr>
      <vt:lpstr>PowerPoint Presentation</vt:lpstr>
      <vt:lpstr>PowerPoint Presentation</vt:lpstr>
      <vt:lpstr>      سرخچه   Rubella  </vt:lpstr>
      <vt:lpstr>را ه انتقال :  از طريق قطرات تنفسي موجود در هوا    اقدامات پیشگیری کننده :</vt:lpstr>
      <vt:lpstr>PowerPoint Presentation</vt:lpstr>
      <vt:lpstr>PowerPoint Presentation</vt:lpstr>
      <vt:lpstr>مخملک </vt:lpstr>
      <vt:lpstr>PowerPoint Presentation</vt:lpstr>
      <vt:lpstr>PowerPoint Presentation</vt:lpstr>
      <vt:lpstr>زرد زخمImpetigo </vt:lpstr>
      <vt:lpstr>اقدامات پیشگیری کننده در زرد زخم</vt:lpstr>
      <vt:lpstr>PowerPoint Presentation</vt:lpstr>
      <vt:lpstr>PowerPoint Presentation</vt:lpstr>
      <vt:lpstr>آبله مرغان Chicken pox </vt:lpstr>
      <vt:lpstr>آبله مرغان</vt:lpstr>
      <vt:lpstr>اقدامات پیشگیری کننده </vt:lpstr>
      <vt:lpstr>PowerPoint Presentation</vt:lpstr>
      <vt:lpstr>PowerPoint Presentation</vt:lpstr>
      <vt:lpstr>اوریون(بناگوشك)Mumps </vt:lpstr>
      <vt:lpstr>اقدامات پشیگیری کننده در اوريون</vt:lpstr>
      <vt:lpstr>مدت ممنوعیت از مدرسه</vt:lpstr>
      <vt:lpstr>PowerPoint Presentation</vt:lpstr>
      <vt:lpstr>PowerPoint Presentation</vt:lpstr>
      <vt:lpstr>بيماريھای اسھالی </vt:lpstr>
      <vt:lpstr>10- وبا (التور) </vt:lpstr>
      <vt:lpstr>اقدامات پیشگیری کننده در التور</vt:lpstr>
      <vt:lpstr>حصبه (تيفوئيد) </vt:lpstr>
      <vt:lpstr>حصبه </vt:lpstr>
      <vt:lpstr>حصبه</vt:lpstr>
      <vt:lpstr>اقدامات پشیگیری کننده درحصبه</vt:lpstr>
      <vt:lpstr>PowerPoint Presentation</vt:lpstr>
      <vt:lpstr>PowerPoint Presentation</vt:lpstr>
      <vt:lpstr>ھپاتيت </vt:lpstr>
      <vt:lpstr>PowerPoint Presentation</vt:lpstr>
      <vt:lpstr>PowerPoint Presentation</vt:lpstr>
      <vt:lpstr>پیشگیری</vt:lpstr>
      <vt:lpstr>PowerPoint Presentation</vt:lpstr>
      <vt:lpstr>ديفتری </vt:lpstr>
      <vt:lpstr>PowerPoint Presentation</vt:lpstr>
      <vt:lpstr>PowerPoint Presentation</vt:lpstr>
      <vt:lpstr>سياه سرفه </vt:lpstr>
      <vt:lpstr>PowerPoint Presentation</vt:lpstr>
      <vt:lpstr>PowerPoint Presentation</vt:lpstr>
      <vt:lpstr>کزاز </vt:lpstr>
      <vt:lpstr>PowerPoint Presentation</vt:lpstr>
      <vt:lpstr>- فلج اطفال ( پوليوميليت)</vt:lpstr>
      <vt:lpstr>ورم ملتحمه چشم (کنژيکتيويت) </vt:lpstr>
      <vt:lpstr>PowerPoint Presentation</vt:lpstr>
      <vt:lpstr>PowerPoint Presentation</vt:lpstr>
      <vt:lpstr>کچلی(سر) </vt:lpstr>
      <vt:lpstr>اقدامات پشیگیری کننده دركچلي سر </vt:lpstr>
      <vt:lpstr>آسکاريدوز</vt:lpstr>
      <vt:lpstr>PowerPoint Presentation</vt:lpstr>
      <vt:lpstr>کرمک (اکسيور)</vt:lpstr>
      <vt:lpstr>اكسيور ( كرمك ) </vt:lpstr>
      <vt:lpstr>اقدامات پشیگیری کننده دراكسيور </vt:lpstr>
      <vt:lpstr>PowerPoint Presentation</vt:lpstr>
      <vt:lpstr>ژيارديوز </vt:lpstr>
      <vt:lpstr>PowerPoint Presentation</vt:lpstr>
      <vt:lpstr>8-شپش</vt:lpstr>
      <vt:lpstr>اقدامات پیشگیری کننده درشپش سر</vt:lpstr>
      <vt:lpstr>مدت ممنوعیت از مدرسه</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H</dc:creator>
  <cp:lastModifiedBy>DadeFam-43262657</cp:lastModifiedBy>
  <cp:revision>2</cp:revision>
  <dcterms:created xsi:type="dcterms:W3CDTF">2006-08-16T00:00:00Z</dcterms:created>
  <dcterms:modified xsi:type="dcterms:W3CDTF">2023-08-27T13:07:26Z</dcterms:modified>
</cp:coreProperties>
</file>