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1" r:id="rId10"/>
    <p:sldId id="280" r:id="rId11"/>
    <p:sldId id="282" r:id="rId12"/>
    <p:sldId id="283" r:id="rId13"/>
    <p:sldId id="284" r:id="rId14"/>
    <p:sldId id="285" r:id="rId15"/>
    <p:sldId id="286" r:id="rId16"/>
    <p:sldId id="28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reza Golestan" initials="AG" lastIdx="1" clrIdx="0">
    <p:extLst>
      <p:ext uri="{19B8F6BF-5375-455C-9EA6-DF929625EA0E}">
        <p15:presenceInfo xmlns:p15="http://schemas.microsoft.com/office/powerpoint/2012/main" userId="S-1-5-21-176802420-1675922593-1653061869-139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4FABFC-6586-4A2F-96E5-43B5E1B8843A}" type="doc">
      <dgm:prSet loTypeId="urn:microsoft.com/office/officeart/2005/8/layout/vList3" loCatId="list" qsTypeId="urn:microsoft.com/office/officeart/2005/8/quickstyle/simple1" qsCatId="simple" csTypeId="urn:microsoft.com/office/officeart/2005/8/colors/accent2_1" csCatId="accent2" phldr="1"/>
      <dgm:spPr/>
    </dgm:pt>
    <dgm:pt modelId="{EE9F0ED3-9534-41D6-B65D-79D477A1F5D3}" type="pres">
      <dgm:prSet presAssocID="{744FABFC-6586-4A2F-96E5-43B5E1B8843A}" presName="linearFlow" presStyleCnt="0">
        <dgm:presLayoutVars>
          <dgm:dir/>
          <dgm:resizeHandles val="exact"/>
        </dgm:presLayoutVars>
      </dgm:prSet>
      <dgm:spPr/>
    </dgm:pt>
  </dgm:ptLst>
  <dgm:cxnLst>
    <dgm:cxn modelId="{D3BB706A-F328-44DC-9CD5-4599D0016546}" type="presOf" srcId="{744FABFC-6586-4A2F-96E5-43B5E1B8843A}" destId="{EE9F0ED3-9534-41D6-B65D-79D477A1F5D3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603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937939" y="2635400"/>
            <a:ext cx="275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Titr" panose="00000700000000000000" pitchFamily="2" charset="-78"/>
              </a:rPr>
              <a:t>ارزش پول</a:t>
            </a:r>
            <a:endParaRPr 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Titr" panose="00000700000000000000" pitchFamily="2" charset="-78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10522039" y="3097065"/>
            <a:ext cx="1120463" cy="0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1973" y="3172363"/>
            <a:ext cx="11513714" cy="337015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در تصویر زیر:</a:t>
            </a:r>
          </a:p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ما چقدر پول داریم؟ </a:t>
            </a:r>
            <a:r>
              <a:rPr lang="fa-I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B Nazanin" panose="00000400000000000000" pitchFamily="2" charset="-78"/>
              </a:rPr>
              <a:t>ما 3510 پول داریم.</a:t>
            </a:r>
          </a:p>
          <a:p>
            <a:pPr algn="r">
              <a:lnSpc>
                <a:spcPct val="150000"/>
              </a:lnSpc>
            </a:pPr>
            <a:endParaRPr lang="fa-IR" sz="2400" dirty="0">
              <a:cs typeface="B Nazanin" panose="00000400000000000000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تا به حال فکر کرده اید چرا از کلمه ریال یا تومان وقتی درباره پول حرف می زنیم استفاده می کنیم. چون واحد پول کشور ما </a:t>
            </a:r>
            <a:r>
              <a:rPr lang="fa-IR" sz="2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(ایران) ریال </a:t>
            </a:r>
            <a:r>
              <a:rPr lang="fa-IR" sz="2400" dirty="0" smtClean="0">
                <a:cs typeface="B Nazanin" panose="00000400000000000000" pitchFamily="2" charset="-78"/>
              </a:rPr>
              <a:t>است.</a:t>
            </a:r>
          </a:p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ما همچنین در خرید و فروش روزانه ی خود از واحد تومان استفاده می کنیم.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17430" y="3462442"/>
            <a:ext cx="862886" cy="73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1000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97746" y="3462442"/>
            <a:ext cx="862886" cy="73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1000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957589" y="3462442"/>
            <a:ext cx="862886" cy="73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1000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026256" y="3462442"/>
            <a:ext cx="880595" cy="734096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500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5087154" y="3584791"/>
            <a:ext cx="692239" cy="48939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10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6052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3037" y="2612055"/>
            <a:ext cx="3133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100 تومان         1000ریال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01052" y="2506401"/>
            <a:ext cx="5462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به روبرو دقت کنید:</a:t>
            </a:r>
          </a:p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چه اتفاقی برای ریال افتاد که تبدیل به تومان شد؟</a:t>
            </a:r>
          </a:p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5307" y="4882803"/>
            <a:ext cx="3232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cs typeface="B Nazanin" panose="00000400000000000000" pitchFamily="2" charset="-78"/>
              </a:rPr>
              <a:t>1000ریال          100 تومان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2067059" y="2717442"/>
            <a:ext cx="568883" cy="250893"/>
          </a:xfrm>
          <a:prstGeom prst="rightArrow">
            <a:avLst/>
          </a:prstGeom>
          <a:ln>
            <a:solidFill>
              <a:schemeClr val="tx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2067059" y="5018276"/>
            <a:ext cx="568883" cy="250893"/>
          </a:xfrm>
          <a:prstGeom prst="rightArrow">
            <a:avLst/>
          </a:prstGeom>
          <a:ln>
            <a:solidFill>
              <a:schemeClr val="tx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54519" y="3179107"/>
            <a:ext cx="3193961" cy="3792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یک صفر از ریال کم شد</a:t>
            </a:r>
            <a:endParaRPr lang="en-US" sz="2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54519" y="5490411"/>
            <a:ext cx="3193961" cy="3792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یک صفر به ریال اضافه شد</a:t>
            </a:r>
            <a:endParaRPr lang="en-US" sz="2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87031" y="4414670"/>
            <a:ext cx="6409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تبدیل تومان به ریال دقیقا بر عکس است یعنی: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6110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552521"/>
              </p:ext>
            </p:extLst>
          </p:nvPr>
        </p:nvGraphicFramePr>
        <p:xfrm>
          <a:off x="716387" y="2588656"/>
          <a:ext cx="2116964" cy="218145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584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4774">
                <a:tc>
                  <a:txBody>
                    <a:bodyPr/>
                    <a:lstStyle/>
                    <a:p>
                      <a:r>
                        <a:rPr lang="fa-IR" dirty="0" smtClean="0"/>
                        <a:t>نام کشور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واحد پول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671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آمریکا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دلار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671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آلمان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مارک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671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ژاپن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ین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671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ترکیه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لیره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934372" y="2485467"/>
            <a:ext cx="8888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همه کشورهای جهان برای خرید و فروش از پول استفاده می کنند و هر کشور برای پول خود، از واحد خاصی استفاده می کند به مثال های رویرو توجه کنید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6518" y="4900410"/>
            <a:ext cx="11462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ارزش پول کشورها با هم فرق دارد، اگر ما بخواهیم از کشورمان به کشور دیگری سفر کنیم باید پول آن کشور را تهیه کنیم و پول کشور خودمان را به پول آن کشور تبدیل کنیم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8" name="Oval 7"/>
          <p:cNvSpPr/>
          <p:nvPr/>
        </p:nvSpPr>
        <p:spPr>
          <a:xfrm>
            <a:off x="644750" y="5477412"/>
            <a:ext cx="880595" cy="734096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500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9" name="Oval 8"/>
          <p:cNvSpPr/>
          <p:nvPr/>
        </p:nvSpPr>
        <p:spPr>
          <a:xfrm>
            <a:off x="2061829" y="5722110"/>
            <a:ext cx="692239" cy="48939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10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6389" y="6253106"/>
            <a:ext cx="862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ریال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15156" y="6253106"/>
            <a:ext cx="553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لیره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98392" y="5740235"/>
            <a:ext cx="516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=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4778868" y="5983579"/>
            <a:ext cx="3509492" cy="379868"/>
          </a:xfrm>
          <a:prstGeom prst="rect">
            <a:avLst/>
          </a:prstGeom>
          <a:ln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fa-IR" sz="2400" dirty="0">
                <a:cs typeface="B Nazanin" panose="00000400000000000000" pitchFamily="2" charset="-78"/>
              </a:rPr>
              <a:t>مثلا </a:t>
            </a:r>
            <a:r>
              <a:rPr lang="fa-I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1000</a:t>
            </a:r>
            <a:r>
              <a:rPr lang="fa-IR" sz="2400" dirty="0">
                <a:cs typeface="B Nazanin" panose="00000400000000000000" pitchFamily="2" charset="-78"/>
              </a:rPr>
              <a:t> </a:t>
            </a:r>
            <a:r>
              <a:rPr lang="fa-I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ریال</a:t>
            </a:r>
            <a:r>
              <a:rPr lang="fa-IR" sz="2400" dirty="0">
                <a:cs typeface="B Nazanin" panose="00000400000000000000" pitchFamily="2" charset="-78"/>
              </a:rPr>
              <a:t> برابر </a:t>
            </a:r>
            <a:r>
              <a:rPr lang="fa-I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20 لیره </a:t>
            </a:r>
            <a:r>
              <a:rPr lang="fa-IR" sz="2400" dirty="0">
                <a:cs typeface="B Nazanin" panose="00000400000000000000" pitchFamily="2" charset="-78"/>
              </a:rPr>
              <a:t>است.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1970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1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16677" y="3657600"/>
            <a:ext cx="95303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علی              ریال پول دارد او              تومان پول دارد</a:t>
            </a:r>
          </a:p>
          <a:p>
            <a:pPr algn="r"/>
            <a:endParaRPr lang="fa-IR" sz="2800" b="1" dirty="0">
              <a:cs typeface="B Nazanin" panose="00000400000000000000" pitchFamily="2" charset="-78"/>
            </a:endParaRPr>
          </a:p>
          <a:p>
            <a:pPr algn="r"/>
            <a:endParaRPr lang="fa-IR" sz="2800" b="1" dirty="0" smtClean="0">
              <a:cs typeface="B Nazanin" panose="00000400000000000000" pitchFamily="2" charset="-78"/>
            </a:endParaRPr>
          </a:p>
          <a:p>
            <a:pPr algn="r"/>
            <a:endParaRPr lang="fa-IR" sz="2800" b="1" dirty="0">
              <a:cs typeface="B Nazanin" panose="00000400000000000000" pitchFamily="2" charset="-78"/>
            </a:endParaRPr>
          </a:p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اگر قیمت یک تراش 500 تومان باشد قیمت این تراش              ریال است.</a:t>
            </a:r>
          </a:p>
          <a:p>
            <a:pPr algn="r"/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3" name="12-Point Star 12"/>
          <p:cNvSpPr/>
          <p:nvPr/>
        </p:nvSpPr>
        <p:spPr>
          <a:xfrm>
            <a:off x="9253468" y="3618962"/>
            <a:ext cx="1023873" cy="656823"/>
          </a:xfrm>
          <a:prstGeom prst="star1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12-Point Star 13"/>
          <p:cNvSpPr/>
          <p:nvPr/>
        </p:nvSpPr>
        <p:spPr>
          <a:xfrm>
            <a:off x="6295623" y="3548129"/>
            <a:ext cx="1023873" cy="727656"/>
          </a:xfrm>
          <a:prstGeom prst="star1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12-Point Star 14"/>
          <p:cNvSpPr/>
          <p:nvPr/>
        </p:nvSpPr>
        <p:spPr>
          <a:xfrm>
            <a:off x="3520223" y="5303948"/>
            <a:ext cx="1023873" cy="774880"/>
          </a:xfrm>
          <a:prstGeom prst="star1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40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2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031" y="3467482"/>
            <a:ext cx="11500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کتاب فروشی، یک کتاب داستان را </a:t>
            </a:r>
            <a:r>
              <a:rPr lang="fa-I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4500 ریال </a:t>
            </a:r>
            <a:r>
              <a:rPr lang="fa-IR" sz="2400" b="1" dirty="0" smtClean="0">
                <a:cs typeface="B Nazanin" panose="00000400000000000000" pitchFamily="2" charset="-78"/>
              </a:rPr>
              <a:t>می خرد و با هزار ریال آن را می فروشد این کتاب فروش این کتاب داستان را چند تومان می فروشد؟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0157" y="4825246"/>
            <a:ext cx="2550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cs typeface="B Nazanin" panose="00000400000000000000" pitchFamily="2" charset="-78"/>
              </a:rPr>
              <a:t>5500 =1000+4500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0174" y="4771932"/>
            <a:ext cx="862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B Nazanin" panose="00000400000000000000" pitchFamily="2" charset="-78"/>
              </a:rPr>
              <a:t>ریال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21250" y="4814723"/>
            <a:ext cx="4262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cs typeface="B Nazanin" panose="00000400000000000000" pitchFamily="2" charset="-78"/>
              </a:rPr>
              <a:t>550            کم کردن یک صفر      5500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8815588" y="4930633"/>
            <a:ext cx="568883" cy="250893"/>
          </a:xfrm>
          <a:prstGeom prst="rightArrow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32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3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8496" y="3168203"/>
            <a:ext cx="8873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یک دلار برابر 3000 تومان است. 3 دلار برابر با چند تومان است؟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879" y="3618962"/>
            <a:ext cx="2678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ln w="0"/>
                <a:cs typeface="B Nazanin" panose="00000400000000000000" pitchFamily="2" charset="-78"/>
              </a:rPr>
              <a:t>تومان 3000= 1</a:t>
            </a:r>
            <a:endParaRPr lang="en-US" sz="2400" b="1" dirty="0">
              <a:ln w="0"/>
              <a:cs typeface="B Nazanin" panose="00000400000000000000" pitchFamily="2" charset="-78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199138"/>
              </p:ext>
            </p:extLst>
          </p:nvPr>
        </p:nvGraphicFramePr>
        <p:xfrm>
          <a:off x="834265" y="4365937"/>
          <a:ext cx="4458952" cy="914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14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4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47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2944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دلار</a:t>
                      </a:r>
                      <a:endParaRPr lang="en-US" sz="24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1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2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3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2944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تومان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3000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6000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9000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514044" y="5548819"/>
            <a:ext cx="2550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تومان 9000= 3 دلار</a:t>
            </a:r>
            <a:endParaRPr lang="en-US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5329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4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1071" y="3001764"/>
            <a:ext cx="8957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ارزش 10 ریال ایران برابر با 250 لیره ترکیه است. 3 تومان ایران چند لیره است؟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6382" y="4056040"/>
            <a:ext cx="5578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ریال 10= 1 تومان                      تبدیل تومان به ریال</a:t>
            </a:r>
            <a:endParaRPr lang="en-US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54603" y="4030592"/>
            <a:ext cx="2459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ریال 30= 3 تومان</a:t>
            </a:r>
            <a:endParaRPr lang="en-US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800307"/>
              </p:ext>
            </p:extLst>
          </p:nvPr>
        </p:nvGraphicFramePr>
        <p:xfrm>
          <a:off x="911539" y="5241702"/>
          <a:ext cx="2965002" cy="9144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757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73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7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29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065">
                <a:tc>
                  <a:txBody>
                    <a:bodyPr/>
                    <a:lstStyle/>
                    <a:p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ریال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10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20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30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743">
                <a:tc>
                  <a:txBody>
                    <a:bodyPr/>
                    <a:lstStyle/>
                    <a:p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لیره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250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500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750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590763" y="5084868"/>
            <a:ext cx="2298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B Nazanin" panose="00000400000000000000" pitchFamily="2" charset="-78"/>
              </a:rPr>
              <a:t>لیره 750= 30 ریال</a:t>
            </a:r>
          </a:p>
          <a:p>
            <a:endParaRPr lang="fa-IR" sz="2400" dirty="0">
              <a:cs typeface="B Nazanin" panose="00000400000000000000" pitchFamily="2" charset="-78"/>
            </a:endParaRPr>
          </a:p>
          <a:p>
            <a:r>
              <a:rPr lang="fa-I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B Nazanin" panose="00000400000000000000" pitchFamily="2" charset="-78"/>
              </a:rPr>
              <a:t>لیره 750= 3 تومان </a:t>
            </a:r>
            <a:endParaRPr lang="en-US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4144882" y="4212896"/>
            <a:ext cx="1045303" cy="204087"/>
          </a:xfrm>
          <a:prstGeom prst="rightArrow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7740203" y="4030592"/>
            <a:ext cx="695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و</a:t>
            </a:r>
            <a:endParaRPr lang="en-US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15" name="Curved Down Arrow 14"/>
          <p:cNvSpPr/>
          <p:nvPr/>
        </p:nvSpPr>
        <p:spPr>
          <a:xfrm>
            <a:off x="1996225" y="4842456"/>
            <a:ext cx="798490" cy="334851"/>
          </a:xfrm>
          <a:prstGeom prst="curvedDown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Curved Up Arrow 15"/>
          <p:cNvSpPr/>
          <p:nvPr/>
        </p:nvSpPr>
        <p:spPr>
          <a:xfrm>
            <a:off x="1996225" y="6235969"/>
            <a:ext cx="899407" cy="396651"/>
          </a:xfrm>
          <a:prstGeom prst="curvedUp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81071" y="4715642"/>
            <a:ext cx="746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10</a:t>
            </a:r>
            <a:r>
              <a:rPr lang="fa-I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</a:t>
            </a:r>
            <a:endParaRPr lang="en-US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04563" y="6434294"/>
            <a:ext cx="1030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250+</a:t>
            </a:r>
            <a:endParaRPr lang="en-US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3364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loud Callout 5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6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0456" y="3168203"/>
            <a:ext cx="10135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اگر 10 ریال برابر با 200 مارک (واحد پول آلمان باشد و هر 400مارک برابر با 40 لیره باشد 60 ریال چند لیره می شود؟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738054"/>
              </p:ext>
            </p:extLst>
          </p:nvPr>
        </p:nvGraphicFramePr>
        <p:xfrm>
          <a:off x="872903" y="4302259"/>
          <a:ext cx="2720304" cy="914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06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6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6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065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ریال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10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20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065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مارک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200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400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07583" y="5486400"/>
            <a:ext cx="29621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مارک 200= 10 ریال</a:t>
            </a:r>
          </a:p>
          <a:p>
            <a:r>
              <a:rPr lang="fa-IR" sz="2400" dirty="0" smtClean="0">
                <a:cs typeface="B Nazanin" panose="00000400000000000000" pitchFamily="2" charset="-78"/>
              </a:rPr>
              <a:t>مارک 400= 20 ریال</a:t>
            </a:r>
            <a:endParaRPr lang="fa-IR" sz="2400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08384" y="5486399"/>
            <a:ext cx="2279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لیره 40= 400 مارک</a:t>
            </a:r>
          </a:p>
          <a:p>
            <a:r>
              <a:rPr lang="fa-IR" sz="2400" dirty="0" smtClean="0">
                <a:cs typeface="B Nazanin" panose="00000400000000000000" pitchFamily="2" charset="-78"/>
              </a:rPr>
              <a:t>لیره 120= 60 ریال</a:t>
            </a:r>
            <a:endParaRPr lang="en-US" sz="2400" dirty="0">
              <a:cs typeface="B Nazanin" panose="000004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4230915"/>
              </p:ext>
            </p:extLst>
          </p:nvPr>
        </p:nvGraphicFramePr>
        <p:xfrm>
          <a:off x="7144913" y="4301877"/>
          <a:ext cx="2707424" cy="914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76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6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8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68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0923">
                <a:tc>
                  <a:txBody>
                    <a:bodyPr/>
                    <a:lstStyle/>
                    <a:p>
                      <a:r>
                        <a:rPr lang="fa-IR" dirty="0" smtClean="0"/>
                        <a:t>ریال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20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40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60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923">
                <a:tc>
                  <a:txBody>
                    <a:bodyPr/>
                    <a:lstStyle/>
                    <a:p>
                      <a:r>
                        <a:rPr lang="fa-IR" dirty="0" smtClean="0"/>
                        <a:t>لیره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40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80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120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6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5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6823" y="3168203"/>
            <a:ext cx="994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200 تومان برابر 1100 دلار است 8000 دلار بیشتر است یا 4900 ریال؟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788277"/>
              </p:ext>
            </p:extLst>
          </p:nvPr>
        </p:nvGraphicFramePr>
        <p:xfrm>
          <a:off x="898656" y="4248054"/>
          <a:ext cx="4021073" cy="9295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15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5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5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54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91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0202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ریال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2000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4000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6000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8000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317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دلار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1100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2200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3300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4400</a:t>
                      </a:r>
                      <a:endParaRPr lang="en-US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486401" y="4578908"/>
            <a:ext cx="2034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4900        4400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306179" y="4604666"/>
            <a:ext cx="395305" cy="439039"/>
          </a:xfrm>
          <a:prstGeom prst="ellips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600" dirty="0" smtClean="0"/>
              <a:t>&gt;</a:t>
            </a:r>
            <a:endParaRPr lang="en-US" sz="3600" dirty="0"/>
          </a:p>
        </p:txBody>
      </p:sp>
      <p:sp>
        <p:nvSpPr>
          <p:cNvPr id="14" name="Rectangle 13"/>
          <p:cNvSpPr/>
          <p:nvPr/>
        </p:nvSpPr>
        <p:spPr>
          <a:xfrm>
            <a:off x="7820695" y="4347582"/>
            <a:ext cx="2598313" cy="315507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a-IR" sz="2400" dirty="0">
                <a:cs typeface="B Nazanin" panose="00000400000000000000" pitchFamily="2" charset="-78"/>
              </a:rPr>
              <a:t>ریال 2000= 200 تومان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426002" y="5297115"/>
            <a:ext cx="1658155" cy="37442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a-IR" sz="2400" dirty="0">
                <a:cs typeface="B Nazanin" panose="00000400000000000000" pitchFamily="2" charset="-78"/>
              </a:rPr>
              <a:t>4400=8000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7" name="Curved Down Arrow 16"/>
          <p:cNvSpPr/>
          <p:nvPr/>
        </p:nvSpPr>
        <p:spPr>
          <a:xfrm>
            <a:off x="2189408" y="3827645"/>
            <a:ext cx="798490" cy="334851"/>
          </a:xfrm>
          <a:prstGeom prst="curved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Curved Up Arrow 18"/>
          <p:cNvSpPr/>
          <p:nvPr/>
        </p:nvSpPr>
        <p:spPr>
          <a:xfrm>
            <a:off x="2189408" y="5297115"/>
            <a:ext cx="899407" cy="396651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59562" y="3365980"/>
            <a:ext cx="1159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2000+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89408" y="5693766"/>
            <a:ext cx="1146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1100+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5791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20389" y="2284161"/>
            <a:ext cx="3296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>
                <a:solidFill>
                  <a:srgbClr val="FF0000"/>
                </a:solidFill>
                <a:cs typeface="B Nazanin" panose="00000400000000000000" pitchFamily="2" charset="-78"/>
              </a:rPr>
              <a:t>عددهای تقریبی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06484" y="3107819"/>
            <a:ext cx="4868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cs typeface="B Nazanin" panose="00000400000000000000" pitchFamily="2" charset="-78"/>
              </a:rPr>
              <a:t>عدد 1200 به 1000 نزدیکتر است یا 2000؟</a:t>
            </a:r>
            <a:endParaRPr lang="en-US" sz="2400" dirty="0">
              <a:cs typeface="B Nazanin" panose="00000400000000000000" pitchFamily="2" charset="-78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72732" y="2636034"/>
            <a:ext cx="4198513" cy="12879"/>
          </a:xfrm>
          <a:prstGeom prst="line">
            <a:avLst/>
          </a:prstGeom>
          <a:ln w="38100">
            <a:headEnd type="triangl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84856" y="2494366"/>
            <a:ext cx="0" cy="218941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517560" y="2533002"/>
            <a:ext cx="0" cy="218941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603938" y="2539442"/>
            <a:ext cx="0" cy="218941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428184" y="3107819"/>
            <a:ext cx="3052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به 1000 نزدیک تر است.</a:t>
            </a:r>
            <a:endParaRPr lang="en-US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3864" y="3682998"/>
            <a:ext cx="115008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عدد 49 به 50 نزدیک تر است یا 40؟ </a:t>
            </a:r>
            <a:r>
              <a:rPr lang="fa-I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به 50 نزدیک تر است</a:t>
            </a:r>
            <a:r>
              <a:rPr lang="fa-IR" sz="2400" dirty="0" smtClean="0">
                <a:cs typeface="B Nazanin" panose="00000400000000000000" pitchFamily="2" charset="-78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گاهی برای تقریب زدن عدد یکان، دهگان، یا صدگان را به صفر تبدیل می کنیم.</a:t>
            </a: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r>
              <a:rPr lang="fa-IR" sz="2400" dirty="0" smtClean="0">
                <a:cs typeface="B Nazanin" panose="00000400000000000000" pitchFamily="2" charset="-78"/>
              </a:rPr>
              <a:t>مثلا یکان عدد 1457را به صفر تبدیل می کنیم یا به عبارت دیگر یکان آن را حذف می کنیم  1450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30071" y="5511668"/>
            <a:ext cx="8100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حذف یکان و دهگان      1400</a:t>
            </a:r>
          </a:p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حذف یکان، دهگان و صدگان    1000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6037" y="2071337"/>
            <a:ext cx="901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1000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84856" y="2727986"/>
            <a:ext cx="1094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1200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74643" y="2142171"/>
            <a:ext cx="90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anose="00000400000000000000" pitchFamily="2" charset="-78"/>
              </a:rPr>
              <a:t>2000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315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1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6039" y="3066387"/>
            <a:ext cx="9697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روی محور نشان بده که هر عدد به کدام قسمت نزدیکتر است.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616039" y="4676340"/>
            <a:ext cx="5660265" cy="25758"/>
          </a:xfrm>
          <a:prstGeom prst="line">
            <a:avLst/>
          </a:prstGeom>
          <a:ln w="57150">
            <a:headEnd type="triangl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524000" y="4599065"/>
            <a:ext cx="0" cy="21894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337774" y="4599065"/>
            <a:ext cx="0" cy="21894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28693" y="4599065"/>
            <a:ext cx="0" cy="21894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966434" y="4702419"/>
            <a:ext cx="73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100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34625" y="4753355"/>
            <a:ext cx="856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200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64089" y="4702419"/>
            <a:ext cx="725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0</a:t>
            </a:r>
            <a:endParaRPr lang="en-US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616039" y="5833292"/>
            <a:ext cx="5660265" cy="25758"/>
          </a:xfrm>
          <a:prstGeom prst="line">
            <a:avLst/>
          </a:prstGeom>
          <a:ln w="57150">
            <a:headEnd type="triangl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524000" y="5756017"/>
            <a:ext cx="0" cy="21894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337774" y="5756017"/>
            <a:ext cx="0" cy="21894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847822" y="5740992"/>
            <a:ext cx="0" cy="21894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966434" y="5859371"/>
            <a:ext cx="73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1000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434625" y="5910307"/>
            <a:ext cx="856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2000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64089" y="5859371"/>
            <a:ext cx="725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0</a:t>
            </a:r>
            <a:endParaRPr lang="en-US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5821251" y="5756017"/>
            <a:ext cx="0" cy="21894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534696" y="5910307"/>
            <a:ext cx="754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3000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 flipH="1">
            <a:off x="3508890" y="4222147"/>
            <a:ext cx="1275" cy="402936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4640586" y="5430035"/>
            <a:ext cx="1275" cy="402936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464417" y="4105977"/>
            <a:ext cx="643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120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640586" y="5289975"/>
            <a:ext cx="834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Nazanin" panose="00000400000000000000" pitchFamily="2" charset="-78"/>
              </a:rPr>
              <a:t>1900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1973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2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7312" y="3199906"/>
            <a:ext cx="9040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حاصل هر جمع و تفریق بین کدام اعداد قرار می گیرد؟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515118571"/>
              </p:ext>
            </p:extLst>
          </p:nvPr>
        </p:nvGraphicFramePr>
        <p:xfrm>
          <a:off x="5236693" y="4248054"/>
          <a:ext cx="3119549" cy="1579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Rectangle 13"/>
          <p:cNvSpPr/>
          <p:nvPr/>
        </p:nvSpPr>
        <p:spPr>
          <a:xfrm>
            <a:off x="1571223" y="4198513"/>
            <a:ext cx="2511380" cy="54091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Nazanin" panose="00000400000000000000" pitchFamily="2" charset="-78"/>
              </a:rPr>
              <a:t>150-2200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71223" y="4998977"/>
            <a:ext cx="2511380" cy="54091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Nazanin" panose="00000400000000000000" pitchFamily="2" charset="-78"/>
              </a:rPr>
              <a:t>70+390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71223" y="5799441"/>
            <a:ext cx="2511380" cy="54091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Nazanin" panose="00000400000000000000" pitchFamily="2" charset="-78"/>
              </a:rPr>
              <a:t>3400+2200</a:t>
            </a: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65938" y="4197525"/>
            <a:ext cx="643944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4365938" y="5048518"/>
            <a:ext cx="643944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4365938" y="5799441"/>
            <a:ext cx="643944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785612" y="4209910"/>
            <a:ext cx="643944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785612" y="5048518"/>
            <a:ext cx="643944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85612" y="5799440"/>
            <a:ext cx="643944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222902" y="4287677"/>
            <a:ext cx="2511380" cy="54091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Nazanin" panose="00000400000000000000" pitchFamily="2" charset="-78"/>
              </a:rPr>
              <a:t>2050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227195" y="4998977"/>
            <a:ext cx="2511380" cy="54091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Nazanin" panose="00000400000000000000" pitchFamily="2" charset="-78"/>
              </a:rPr>
              <a:t>460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222902" y="5710277"/>
            <a:ext cx="2511380" cy="54091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Nazanin" panose="00000400000000000000" pitchFamily="2" charset="-78"/>
              </a:rPr>
              <a:t>6600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865254" y="4333247"/>
            <a:ext cx="1118316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2000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5997797" y="5030680"/>
            <a:ext cx="899377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400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11402" y="5759818"/>
            <a:ext cx="1072168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6000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10017617" y="4287677"/>
            <a:ext cx="1148365" cy="540912"/>
          </a:xfrm>
          <a:prstGeom prst="ellips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3000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172163" y="4998977"/>
            <a:ext cx="993819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500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10133525" y="5710277"/>
            <a:ext cx="1071094" cy="491371"/>
          </a:xfrm>
          <a:prstGeom prst="ellips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7000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738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084157" y="2550017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3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926" y="3334457"/>
            <a:ext cx="104640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یک دفتر 1757 تومان است و یک مداد 1239 تومان قیمت دارو با حذف رقم یکان و دهگان نشان بده این وسیله ها با هم چند تومان است؟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26524" y="4628289"/>
            <a:ext cx="3296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1700              1757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52282" y="5236764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 1239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33353" y="5236764"/>
            <a:ext cx="850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 1200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27313" y="4821265"/>
            <a:ext cx="3515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600" dirty="0" smtClean="0">
                <a:cs typeface="B Nazanin" panose="00000400000000000000" pitchFamily="2" charset="-78"/>
              </a:rPr>
              <a:t>2900= 1200+1700</a:t>
            </a:r>
            <a:endParaRPr lang="en-US" sz="3600" dirty="0">
              <a:cs typeface="B Nazanin" panose="00000400000000000000" pitchFamily="2" charset="-78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175472" y="4755906"/>
            <a:ext cx="696518" cy="206430"/>
          </a:xfrm>
          <a:prstGeom prst="rightArrow">
            <a:avLst/>
          </a:prstGeom>
          <a:ln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2149714" y="5364381"/>
            <a:ext cx="696518" cy="206430"/>
          </a:xfrm>
          <a:prstGeom prst="rightArrow">
            <a:avLst/>
          </a:prstGeom>
          <a:ln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4507077" y="4878770"/>
            <a:ext cx="696518" cy="550074"/>
          </a:xfrm>
          <a:prstGeom prst="rightArrow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74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672293" y="2240924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4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6442" y="2673564"/>
            <a:ext cx="110758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تعداد دانشجویان یک دانشگاه 37580 نفر است. تعداد دانشجویان درس نقاشی 357 نفر است، تعداد دانشجویان درس خطاطی 1427 نفر است و تعداد دانشجویان درس طراحی  نفر است.</a:t>
            </a:r>
          </a:p>
          <a:p>
            <a:pPr algn="r"/>
            <a:endParaRPr lang="fa-IR" sz="2400" b="1" dirty="0">
              <a:cs typeface="B Nazanin" panose="00000400000000000000" pitchFamily="2" charset="-78"/>
            </a:endParaRPr>
          </a:p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کدام گزینه مجموع دانشجویان درس طراحی و خطاطی را نشان می دهد؟ </a:t>
            </a:r>
            <a:r>
              <a:rPr lang="fa-IR" sz="2400" b="1" dirty="0" smtClean="0">
                <a:solidFill>
                  <a:schemeClr val="accent2">
                    <a:lumMod val="75000"/>
                  </a:schemeClr>
                </a:solidFill>
                <a:cs typeface="B Nazanin" panose="00000400000000000000" pitchFamily="2" charset="-78"/>
              </a:rPr>
              <a:t>(با حذف رقم یکان و دهگان)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98922" y="4894383"/>
            <a:ext cx="1970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الف)2900 نفر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64439" y="4934635"/>
            <a:ext cx="1738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ب)1700 نفر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40180" y="4878326"/>
            <a:ext cx="1661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ج)600 نفر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64028" y="4894383"/>
            <a:ext cx="1513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د)3700 نفر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0456" y="5742313"/>
            <a:ext cx="3206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600" dirty="0" smtClean="0">
                <a:cs typeface="B Nazanin" panose="00000400000000000000" pitchFamily="2" charset="-78"/>
              </a:rPr>
              <a:t>1700= 300+1400</a:t>
            </a:r>
            <a:endParaRPr lang="en-US" sz="3600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99766" y="5566119"/>
            <a:ext cx="4124301" cy="4616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خطاطی                1400     1427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33763" y="6089189"/>
            <a:ext cx="4333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طراحی                 300      325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08474" y="5824112"/>
            <a:ext cx="2640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B Nazanin" panose="00000400000000000000" pitchFamily="2" charset="-78"/>
              </a:rPr>
              <a:t>پاسخ صحیح گزینه (ب)</a:t>
            </a:r>
            <a:endParaRPr lang="en-US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9161875" y="6245852"/>
            <a:ext cx="871294" cy="206430"/>
          </a:xfrm>
          <a:prstGeom prst="rightArrow">
            <a:avLst/>
          </a:prstGeom>
          <a:ln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14" name="Right Arrow 13"/>
          <p:cNvSpPr/>
          <p:nvPr/>
        </p:nvSpPr>
        <p:spPr>
          <a:xfrm>
            <a:off x="9161875" y="5767425"/>
            <a:ext cx="871294" cy="206430"/>
          </a:xfrm>
          <a:prstGeom prst="rightArrow">
            <a:avLst/>
          </a:prstGeom>
          <a:ln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5999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150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722</Words>
  <Application>Microsoft Office PowerPoint</Application>
  <PresentationFormat>Widescreen</PresentationFormat>
  <Paragraphs>173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77</cp:revision>
  <dcterms:created xsi:type="dcterms:W3CDTF">2015-07-06T05:06:21Z</dcterms:created>
  <dcterms:modified xsi:type="dcterms:W3CDTF">2018-04-20T00:23:00Z</dcterms:modified>
</cp:coreProperties>
</file>