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9" r:id="rId1"/>
  </p:sldMasterIdLst>
  <p:notesMasterIdLst>
    <p:notesMasterId r:id="rId23"/>
  </p:notesMasterIdLst>
  <p:handoutMasterIdLst>
    <p:handoutMasterId r:id="rId24"/>
  </p:handoutMasterIdLst>
  <p:sldIdLst>
    <p:sldId id="298" r:id="rId2"/>
    <p:sldId id="256" r:id="rId3"/>
    <p:sldId id="276" r:id="rId4"/>
    <p:sldId id="274" r:id="rId5"/>
    <p:sldId id="277" r:id="rId6"/>
    <p:sldId id="278" r:id="rId7"/>
    <p:sldId id="279" r:id="rId8"/>
    <p:sldId id="280" r:id="rId9"/>
    <p:sldId id="281" r:id="rId10"/>
    <p:sldId id="282" r:id="rId11"/>
    <p:sldId id="283" r:id="rId12"/>
    <p:sldId id="284" r:id="rId13"/>
    <p:sldId id="285" r:id="rId14"/>
    <p:sldId id="290" r:id="rId15"/>
    <p:sldId id="305" r:id="rId16"/>
    <p:sldId id="288" r:id="rId17"/>
    <p:sldId id="289" r:id="rId18"/>
    <p:sldId id="295" r:id="rId19"/>
    <p:sldId id="306" r:id="rId20"/>
    <p:sldId id="296" r:id="rId21"/>
    <p:sldId id="297" r:id="rId22"/>
  </p:sldIdLst>
  <p:sldSz cx="9144000" cy="6858000" type="screen4x3"/>
  <p:notesSz cx="6623050" cy="9810750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40" autoAdjust="0"/>
    <p:restoredTop sz="94643" autoAdjust="0"/>
  </p:normalViewPr>
  <p:slideViewPr>
    <p:cSldViewPr>
      <p:cViewPr varScale="1">
        <p:scale>
          <a:sx n="69" d="100"/>
          <a:sy n="69" d="100"/>
        </p:scale>
        <p:origin x="954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702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52850" y="0"/>
            <a:ext cx="2870200" cy="49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20213"/>
            <a:ext cx="28702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710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52850" y="9320213"/>
            <a:ext cx="2870200" cy="490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4AFDE0A0-32F5-4715-8B90-A000E5B9122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920771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702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51263" y="0"/>
            <a:ext cx="2870200" cy="4921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8B7AFDBD-EC67-4318-9CA0-160FBEE2050D}" type="datetimeFigureOut">
              <a:rPr lang="en-US"/>
              <a:pPr>
                <a:defRPr/>
              </a:pPr>
              <a:t>8/21/2023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04900" y="1227138"/>
            <a:ext cx="4413250" cy="33099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1988" y="4721225"/>
            <a:ext cx="5299075" cy="3863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18625"/>
            <a:ext cx="2870200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51263" y="9318625"/>
            <a:ext cx="2870200" cy="492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EB640052-63C9-4AA4-9B83-4319384043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21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 userDrawn="1"/>
        </p:nvSpPr>
        <p:spPr bwMode="auto">
          <a:xfrm rot="5400000">
            <a:off x="8588376" y="5507037"/>
            <a:ext cx="2087562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16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ww.Ravanpoint.ir</a:t>
            </a:r>
            <a:endParaRPr lang="en-GB" altLang="en-US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301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685800" y="1981200"/>
            <a:ext cx="7772400" cy="1600200"/>
          </a:xfrm>
        </p:spPr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43011" name="Rectangle 3"/>
          <p:cNvSpPr>
            <a:spLocks noGrp="1" noRot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D6A4B-2C5D-457B-8B53-A5C7D20300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640661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 userDrawn="1"/>
        </p:nvSpPr>
        <p:spPr bwMode="auto">
          <a:xfrm rot="5400000">
            <a:off x="8588376" y="5507037"/>
            <a:ext cx="2087562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16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ww.Ravanpoint.ir</a:t>
            </a:r>
            <a:endParaRPr lang="en-GB" altLang="en-US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FBC8DB-9391-4248-ACD8-3D63672E518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9534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D677204-A0E9-4C9A-9463-ED21D9ABB1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238182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625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76400"/>
            <a:ext cx="4194175" cy="44227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7276E8-2DCF-4831-81C9-F8F96DED9FB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149488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278C6D-E7DC-4036-AE4A-3B44A1E5103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965220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97872F-AF39-4C1D-9A49-6DE4F3C338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736310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/>
          <p:cNvSpPr>
            <a:spLocks noChangeArrowheads="1"/>
          </p:cNvSpPr>
          <p:nvPr userDrawn="1"/>
        </p:nvSpPr>
        <p:spPr bwMode="auto">
          <a:xfrm rot="5400000">
            <a:off x="8588376" y="5507037"/>
            <a:ext cx="2087562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/>
            <a:r>
              <a:rPr lang="en-US" altLang="en-US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1600" b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1600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b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ww.Ravanpoint.ir</a:t>
            </a:r>
            <a:endParaRPr lang="en-GB" altLang="en-US" b="1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DD763B7-2EDC-4142-8C45-65CDDFEC87D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6640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A479B9-7969-4EB4-AB61-280A80A0588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44000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0BF734-C9B5-4A66-8411-E9CDC07EAA9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75249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4BFC87-BA39-4F20-B393-AFD38FF32E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62968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07188" y="228600"/>
            <a:ext cx="2135187" cy="58705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625" y="228600"/>
            <a:ext cx="6253163" cy="58705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57BFD-65E5-4551-8C9D-A6A814DC434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361524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 userDrawn="1"/>
        </p:nvSpPr>
        <p:spPr bwMode="auto">
          <a:xfrm rot="5400000">
            <a:off x="8588376" y="5507037"/>
            <a:ext cx="2087562" cy="61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altLang="en-US" sz="16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altLang="en-US" sz="1600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en-US" altLang="en-US" b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ww.Ravanpoint.ir</a:t>
            </a:r>
            <a:endParaRPr lang="en-GB" altLang="en-US" b="1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625" y="228600"/>
            <a:ext cx="8510588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301625" y="1676400"/>
            <a:ext cx="8540750" cy="4422775"/>
          </a:xfrm>
        </p:spPr>
        <p:txBody>
          <a:bodyPr/>
          <a:lstStyle/>
          <a:p>
            <a:pPr lvl="0"/>
            <a:endParaRPr lang="fa-IR" noProof="0" smtClean="0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C52E5-F1CC-4DE9-88B7-2531594AD6B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97092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4">
            <a:duotone>
              <a:schemeClr val="bg1"/>
              <a:srgbClr val="FFFFFF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Rot="1" noChangeArrowheads="1"/>
          </p:cNvSpPr>
          <p:nvPr>
            <p:ph type="title"/>
          </p:nvPr>
        </p:nvSpPr>
        <p:spPr bwMode="auto">
          <a:xfrm>
            <a:off x="301625" y="228600"/>
            <a:ext cx="8510588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41987" name="Rectangle 3"/>
          <p:cNvSpPr>
            <a:spLocks noGrp="1" noRot="1" noChangeArrowheads="1"/>
          </p:cNvSpPr>
          <p:nvPr>
            <p:ph type="body" idx="1"/>
          </p:nvPr>
        </p:nvSpPr>
        <p:spPr bwMode="auto">
          <a:xfrm>
            <a:off x="301625" y="1676400"/>
            <a:ext cx="8540750" cy="442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4198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3048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98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99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2860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pPr>
              <a:defRPr/>
            </a:pPr>
            <a:fld id="{3816D33B-8B3C-4D1B-A1CC-29280F2E190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690" r:id="rId3"/>
    <p:sldLayoutId id="2147483691" r:id="rId4"/>
    <p:sldLayoutId id="2147483692" r:id="rId5"/>
    <p:sldLayoutId id="2147483693" r:id="rId6"/>
    <p:sldLayoutId id="2147483709" r:id="rId7"/>
    <p:sldLayoutId id="2147483694" r:id="rId8"/>
    <p:sldLayoutId id="2147483695" r:id="rId9"/>
    <p:sldLayoutId id="2147483696" r:id="rId10"/>
    <p:sldLayoutId id="2147483697" r:id="rId11"/>
    <p:sldLayoutId id="214748371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anose="05000000000000000000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5.jpeg"/><Relationship Id="rId2" Type="http://schemas.openxmlformats.org/officeDocument/2006/relationships/hyperlink" Target="http://www.google.com/imgres?imgurl=http://psychology.harferooz.com/photos/images/227f_listen.jpg&amp;imgrefurl=http://psychology.harferooz.com/thread2137.html&amp;usg=__qk8S7KCU33c-Lps5THHdZAUXO6k=&amp;h=500&amp;w=500&amp;sz=57&amp;hl=fa&amp;start=8&amp;zoom=1&amp;tbnid=sypa0MiGw0njNM:&amp;tbnh=130&amp;tbnw=130&amp;ei=5K7yToylK8-5hAemtfimAQ&amp;prev=/search?q=%DA%AF%D9%88%D8%B4+%D8%AF%D8%A7%D8%AF%D9%86&amp;um=1&amp;hl=fa&amp;sa=N&amp;gbv=2&amp;tbm=isch&amp;um=1&amp;itbs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google.com/imgres?imgurl=http://www.pic.iran-forum.ir/images/amm3cc3kc8pwrpa6r65r.jpg&amp;imgrefurl=http://xwwe-dx.mihanblog.com/&amp;usg=__jRGRbD6Xh7DEx-M43_oJJYOUPdE=&amp;h=1024&amp;w=664&amp;sz=98&amp;hl=fa&amp;start=3&amp;zoom=1&amp;tbnid=twK60Oa0OWLTBM:&amp;tbnh=150&amp;tbnw=97&amp;ei=s6_yTs_NL8OIhQfbp4TSAQ&amp;prev=/search?q=%D8%AC%D9%88%D8%A7%D8%A8+%D8%AF%D8%A7%D8%AF%D9%86&amp;um=1&amp;hl=fa&amp;sa=N&amp;gbv=2&amp;tbm=isch&amp;um=1&amp;itbs=1" TargetMode="External"/><Relationship Id="rId5" Type="http://schemas.openxmlformats.org/officeDocument/2006/relationships/image" Target="../media/image4.jpeg"/><Relationship Id="rId4" Type="http://schemas.openxmlformats.org/officeDocument/2006/relationships/hyperlink" Target="http://www.google.com/imgres?imgurl=http://www.mydocument.ir/uploads/mind1.gif&amp;imgrefurl=http://www.mydocument.ir/article315.html&amp;usg=__9sgLifACbOkOoOr6GgWfmlkDCwQ=&amp;h=648&amp;w=643&amp;sz=23&amp;hl=fa&amp;start=1&amp;zoom=1&amp;tbnid=AxBWJOQWgnUyVM:&amp;tbnh=137&amp;tbnw=136&amp;ei=Ha_yTuHjMca6hAeo5dW6AQ&amp;prev=/search?q=%D9%BE%D8%B1%D8%AF%D8%A7%D8%B2%D8%B4&amp;um=1&amp;hl=fa&amp;sa=N&amp;gbv=2&amp;tbm=isch&amp;um=1&amp;itbs=1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google.com/imgres?imgurl=http://uploadtak.com/images/iqiwii9oh90ze36rma.jpg&amp;imgrefurl=http://clinicalpsy89.blogfa.com/90013.aspx&amp;usg=__OOoPlegYRaTFIYWXtuv7uQRDSvg=&amp;h=380&amp;w=336&amp;sz=76&amp;hl=fa&amp;start=1&amp;zoom=1&amp;tbnid=E_d22rVSCG3ZEM:&amp;tbnh=123&amp;tbnw=109&amp;ei=ybDyTuG1EsL4sgbb0JkC&amp;prev=/search?q=%DA%AF%D9%88%D8%B4+%D8%AF%D8%A7%D8%AF%D9%86+%D9%81%D8%B9%D8%A7%D9%84&amp;um=1&amp;hl=fa&amp;sa=N&amp;gbv=2&amp;tbm=isch&amp;um=1&amp;itbs=1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hyperlink" Target="http://www.namerto.com/uploads/posts/2011-12/1324462907_melonbskt7sbs.jpg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google.com/imgres?imgurl=http://www.mums.ac.ir/shares/pharmacy/rahimim1/library/questionred.jpg&amp;imgrefurl=http://avalinhasan.blogfa.com/&amp;usg=__2FRg0PqX_3zCcsUZFOJy5JAcLlU=&amp;h=123&amp;w=92&amp;sz=2&amp;hl=fa&amp;start=9&amp;zoom=1&amp;tbnid=ZvwWrGDU97fmMM:&amp;tbnh=89&amp;tbnw=67&amp;ei=Vr7yTo7ZIIrMswbJlZD9Dw&amp;prev=/search?q=%D8%B3%D8%A6%D9%88%D8%A7%D9%84&amp;um=1&amp;hl=fa&amp;sa=N&amp;gbv=2&amp;tbm=isch&amp;um=1&amp;itbs=1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979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457200"/>
            <a:ext cx="6908800" cy="1143000"/>
          </a:xfrm>
        </p:spPr>
        <p:txBody>
          <a:bodyPr/>
          <a:lstStyle/>
          <a:p>
            <a:pPr eaLnBrk="1" hangingPunct="1">
              <a:defRPr/>
            </a:pPr>
            <a:endParaRPr lang="fa-IR" sz="5400" smtClean="0"/>
          </a:p>
        </p:txBody>
      </p:sp>
      <p:pic>
        <p:nvPicPr>
          <p:cNvPr id="11267" name="Picture 9" descr="Pice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4313" y="0"/>
            <a:ext cx="9358313" cy="7059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395288" y="1341438"/>
            <a:ext cx="7772400" cy="1368425"/>
          </a:xfrm>
        </p:spPr>
        <p:txBody>
          <a:bodyPr/>
          <a:lstStyle/>
          <a:p>
            <a:pPr eaLnBrk="1" hangingPunct="1">
              <a:defRPr/>
            </a:pPr>
            <a:r>
              <a:rPr lang="fa-IR" sz="6000" b="1" dirty="0" smtClean="0"/>
              <a:t>ارتباط در ماني</a:t>
            </a:r>
            <a:endParaRPr lang="en-GB" sz="60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dirty="0" smtClean="0">
                <a:solidFill>
                  <a:srgbClr val="FF33CC"/>
                </a:solidFill>
              </a:rPr>
              <a:t>ارتباط درمانی...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" y="1676400"/>
            <a:ext cx="8270875" cy="4422775"/>
          </a:xfrm>
        </p:spPr>
        <p:txBody>
          <a:bodyPr/>
          <a:lstStyle/>
          <a:p>
            <a:pPr algn="r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/>
            </a:r>
            <a:br>
              <a:rPr lang="fa-IR" dirty="0" smtClean="0"/>
            </a:br>
            <a:r>
              <a:rPr lang="fa-IR" dirty="0" smtClean="0"/>
              <a:t>ارتباط بین بیمار و  گروه مراقبت های بهداشتی باعث:</a:t>
            </a:r>
            <a:br>
              <a:rPr lang="fa-IR" dirty="0" smtClean="0"/>
            </a:br>
            <a:r>
              <a:rPr lang="fa-IR" dirty="0" smtClean="0"/>
              <a:t>ارائه روش هاي صحيح در برقراري ارتباط با بيماران است وبه ما كمك مي كند تا اين ارتباط مختل نشود. </a:t>
            </a:r>
          </a:p>
          <a:p>
            <a:pPr algn="r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>احساس حامي و پشتيبان</a:t>
            </a:r>
            <a:br>
              <a:rPr lang="fa-IR" dirty="0" smtClean="0"/>
            </a:br>
            <a:r>
              <a:rPr lang="fa-IR" dirty="0" smtClean="0"/>
              <a:t>-- اطلاعات صحيح در اختيار ميگذارد</a:t>
            </a:r>
            <a:br>
              <a:rPr lang="fa-IR" dirty="0" smtClean="0"/>
            </a:br>
            <a:r>
              <a:rPr lang="fa-IR" dirty="0" smtClean="0"/>
              <a:t>-- بازخورد</a:t>
            </a:r>
            <a:br>
              <a:rPr lang="fa-IR" dirty="0" smtClean="0"/>
            </a:br>
            <a:r>
              <a:rPr lang="fa-IR" dirty="0" smtClean="0"/>
              <a:t>-- امید در بيمار ايجاد ميكند</a:t>
            </a:r>
            <a:br>
              <a:rPr lang="fa-IR" dirty="0" smtClean="0"/>
            </a:br>
            <a:r>
              <a:rPr lang="en-US" dirty="0" smtClean="0"/>
              <a:t>.</a:t>
            </a:r>
            <a:r>
              <a:rPr lang="fa-IR" dirty="0" smtClean="0"/>
              <a:t>-- بيمار براحتي مشكلش را بيان ميكند </a:t>
            </a:r>
          </a:p>
          <a:p>
            <a:pPr algn="r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>لذا بيمار را بهتر ميفهميم.</a:t>
            </a:r>
            <a:br>
              <a:rPr lang="fa-IR" dirty="0" smtClean="0"/>
            </a:br>
            <a:endParaRPr lang="fa-IR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dirty="0" smtClean="0">
                <a:solidFill>
                  <a:srgbClr val="FF33CC"/>
                </a:solidFill>
              </a:rPr>
              <a:t>يك محيط درماني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buFont typeface="Wingdings" panose="05000000000000000000" pitchFamily="2" charset="2"/>
              <a:buChar char="v"/>
              <a:defRPr/>
            </a:pPr>
            <a:r>
              <a:rPr lang="fa-IR" dirty="0" smtClean="0"/>
              <a:t> یک محیط عجیب و غریب</a:t>
            </a:r>
          </a:p>
          <a:p>
            <a:pPr algn="r" rtl="1" eaLnBrk="1" hangingPunct="1">
              <a:buFont typeface="Wingdings" panose="05000000000000000000" pitchFamily="2" charset="2"/>
              <a:buChar char="v"/>
              <a:defRPr/>
            </a:pPr>
            <a:r>
              <a:rPr lang="fa-IR" dirty="0" smtClean="0"/>
              <a:t> ممکن است باعث تردید و ترس و وحشت شود :</a:t>
            </a:r>
          </a:p>
          <a:p>
            <a:pPr algn="r" rtl="1" eaLnBrk="1" hangingPunct="1">
              <a:buFont typeface="Wingdings" panose="05000000000000000000" pitchFamily="2" charset="2"/>
              <a:buChar char="v"/>
              <a:defRPr/>
            </a:pPr>
            <a:r>
              <a:rPr lang="fa-IR" dirty="0" smtClean="0"/>
              <a:t>روشهاي جديد</a:t>
            </a:r>
          </a:p>
          <a:p>
            <a:pPr algn="r" rtl="1" eaLnBrk="1" hangingPunct="1">
              <a:buFont typeface="Wingdings" panose="05000000000000000000" pitchFamily="2" charset="2"/>
              <a:buChar char="v"/>
              <a:defRPr/>
            </a:pPr>
            <a:r>
              <a:rPr lang="fa-IR" dirty="0" smtClean="0"/>
              <a:t> اصطلاحات مخصوص یک صنف پزشکی</a:t>
            </a:r>
            <a:br>
              <a:rPr lang="fa-IR" dirty="0" smtClean="0"/>
            </a:br>
            <a:r>
              <a:rPr lang="fa-IR" dirty="0" smtClean="0"/>
              <a:t>• ممکن است رفتارهای محافظت(گارد گيري) ایجاد کنید :</a:t>
            </a:r>
            <a:br>
              <a:rPr lang="fa-IR" dirty="0" smtClean="0"/>
            </a:br>
            <a:r>
              <a:rPr lang="fa-IR" dirty="0" smtClean="0"/>
              <a:t>-- خجالت در هنگام افشای مطالب شخصی واسرار زندگي</a:t>
            </a:r>
            <a:br>
              <a:rPr lang="fa-IR" dirty="0" smtClean="0"/>
            </a:br>
            <a:r>
              <a:rPr lang="fa-IR" dirty="0" smtClean="0"/>
              <a:t>-- اطمینان نميكنند</a:t>
            </a:r>
            <a:br>
              <a:rPr lang="fa-IR" dirty="0" smtClean="0"/>
            </a:br>
            <a:r>
              <a:rPr lang="fa-IR" dirty="0" smtClean="0"/>
              <a:t>-- ترس از اخراج از محيط كار</a:t>
            </a:r>
          </a:p>
          <a:p>
            <a:pPr algn="r" rtl="1" eaLnBrk="1" hangingPunct="1">
              <a:buFont typeface="Wingdings" panose="05000000000000000000" pitchFamily="2" charset="2"/>
              <a:buChar char="v"/>
              <a:defRPr/>
            </a:pPr>
            <a:r>
              <a:rPr lang="fa-IR" dirty="0" smtClean="0"/>
              <a:t>در اولين برخورد با بيمار بسيار مهم است.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FF33CC"/>
                </a:solidFill>
              </a:rPr>
              <a:t> </a:t>
            </a:r>
            <a:r>
              <a:rPr lang="fa-IR" b="1" dirty="0" smtClean="0">
                <a:solidFill>
                  <a:srgbClr val="FF33CC"/>
                </a:solidFill>
              </a:rPr>
              <a:t>مهارتهاي پايه</a:t>
            </a:r>
            <a:r>
              <a:rPr lang="fa-IR" b="1" dirty="0" smtClean="0"/>
              <a:t/>
            </a:r>
            <a:br>
              <a:rPr lang="fa-IR" b="1" dirty="0" smtClean="0"/>
            </a:br>
            <a:endParaRPr lang="fa-IR" dirty="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643563" y="1676400"/>
            <a:ext cx="3198812" cy="4422775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گوش دادن</a:t>
            </a:r>
          </a:p>
          <a:p>
            <a:pPr algn="r" rtl="1" eaLnBrk="1" hangingPunct="1">
              <a:defRPr/>
            </a:pPr>
            <a:r>
              <a:rPr lang="fa-IR" b="1" dirty="0" smtClean="0"/>
              <a:t>پردازش</a:t>
            </a:r>
          </a:p>
          <a:p>
            <a:pPr algn="r" rtl="1" eaLnBrk="1" hangingPunct="1">
              <a:defRPr/>
            </a:pPr>
            <a:r>
              <a:rPr lang="fa-IR" b="1" dirty="0" smtClean="0"/>
              <a:t>پاسخ دادن</a:t>
            </a:r>
            <a:endParaRPr lang="fa-IR" dirty="0" smtClean="0"/>
          </a:p>
        </p:txBody>
      </p:sp>
      <p:pic>
        <p:nvPicPr>
          <p:cNvPr id="15364" name="Picture 4" descr="http://t2.gstatic.com/images?q=tbn:ANd9GcTs1xAjBQMwTUloP0_hhn6z_fZhbP73m5hbgCrQo2A2w0G9zRiGKO3D2iI6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1143000"/>
            <a:ext cx="1238250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6" descr="http://t2.gstatic.com/images?q=tbn:ANd9GcScGcpw-0c55KebhH1SGOwUCsUnG_jG0NJFrvm0CtJ6bAETaUwefmPZYJsWEg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2714625"/>
            <a:ext cx="1295400" cy="1304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10" descr="http://t2.gstatic.com/images?q=tbn:ANd9GcSRcvxGeMST27IY68sbahBK9yf7InmJWBpeVwwjlgasz3CLbONqwX7rhpez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4429125"/>
            <a:ext cx="923925" cy="1428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8813" y="228600"/>
            <a:ext cx="6883400" cy="1325563"/>
          </a:xfrm>
        </p:spPr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تعریف گوش دادن فعال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گوش دادن فعال یکی از مهارت هاي اصلی ارتباط با بيماراست.</a:t>
            </a:r>
          </a:p>
          <a:p>
            <a:pPr algn="r" rtl="1" eaLnBrk="1" hangingPunct="1">
              <a:defRPr/>
            </a:pPr>
            <a:r>
              <a:rPr lang="fa-IR" b="1" dirty="0" smtClean="0"/>
              <a:t>گوش دادن شامل شنیدن آنچه بیمار می گوید و برقراري ارتباط براي نشان دادن درك آن است.</a:t>
            </a:r>
          </a:p>
          <a:p>
            <a:pPr algn="r" rtl="1" eaLnBrk="1" hangingPunct="1">
              <a:defRPr/>
            </a:pPr>
            <a:r>
              <a:rPr lang="fa-IR" b="1" dirty="0" smtClean="0"/>
              <a:t>ابراز علاقه کلامی پاداشهاي کوچکی هستند براي تشویق بیماربه ادامه صحبت</a:t>
            </a:r>
            <a:endParaRPr lang="fa-IR" dirty="0" smtClean="0"/>
          </a:p>
        </p:txBody>
      </p:sp>
      <p:pic>
        <p:nvPicPr>
          <p:cNvPr id="16388" name="Picture 2" descr="http://t2.gstatic.com/images?q=tbn:ANd9GcS8aUp3ZKjioXkvJMPgDoGMUN3c3mIEACx7gJrJmuismx8gISHMjRHVS1k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0" y="285750"/>
            <a:ext cx="10382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مهارت هاي گوش دادن فعال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/>
              <a:t>1-</a:t>
            </a:r>
            <a:r>
              <a:rPr lang="fa-IR" b="1" dirty="0" smtClean="0"/>
              <a:t>توجه کردن</a:t>
            </a:r>
          </a:p>
          <a:p>
            <a:pPr algn="r" rtl="1" eaLnBrk="1" hangingPunct="1">
              <a:defRPr/>
            </a:pPr>
            <a:r>
              <a:rPr lang="fa-IR" b="1" dirty="0" smtClean="0"/>
              <a:t>2-جمله بندي مجدد</a:t>
            </a:r>
          </a:p>
          <a:p>
            <a:pPr algn="r" rtl="1" eaLnBrk="1" hangingPunct="1">
              <a:defRPr/>
            </a:pPr>
            <a:r>
              <a:rPr lang="fa-IR" b="1" dirty="0" smtClean="0"/>
              <a:t>3-بازتاب دادن احساسات</a:t>
            </a:r>
          </a:p>
          <a:p>
            <a:pPr algn="r" rtl="1" eaLnBrk="1" hangingPunct="1">
              <a:defRPr/>
            </a:pPr>
            <a:r>
              <a:rPr lang="fa-IR" b="1" dirty="0" smtClean="0"/>
              <a:t>4-خلاصه کردن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توجه کردن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توجه کردن :ابراز توجه و هوشیاري نسبت به حرفهاي بیمار به صورت کلامی و غیرکلامی.</a:t>
            </a:r>
          </a:p>
          <a:p>
            <a:pPr algn="r" rtl="1" eaLnBrk="1" hangingPunct="1">
              <a:defRPr/>
            </a:pPr>
            <a:r>
              <a:rPr lang="fa-IR" b="1" dirty="0" smtClean="0"/>
              <a:t>این کار ما را توانمند می کند تا از طریق مشاهده دقیق بيمار، استنباط دقیقی از او به دست آورد.</a:t>
            </a:r>
          </a:p>
          <a:p>
            <a:pPr algn="r" rtl="1" eaLnBrk="1" hangingPunct="1">
              <a:buFont typeface="Wingdings" panose="05000000000000000000" pitchFamily="2" charset="2"/>
              <a:buChar char="q"/>
              <a:defRPr/>
            </a:pPr>
            <a:r>
              <a:rPr lang="fa-IR" b="1" dirty="0" smtClean="0"/>
              <a:t>به بيمار کمک می کند كه:</a:t>
            </a:r>
          </a:p>
          <a:p>
            <a:pPr algn="r" rtl="1" eaLnBrk="1" hangingPunct="1">
              <a:defRPr/>
            </a:pPr>
            <a:r>
              <a:rPr lang="fa-IR" b="1" dirty="0" smtClean="0"/>
              <a:t>احساس راحتی داشته باشد.</a:t>
            </a:r>
          </a:p>
          <a:p>
            <a:pPr algn="r" rtl="1" eaLnBrk="1" hangingPunct="1">
              <a:defRPr/>
            </a:pPr>
            <a:r>
              <a:rPr lang="fa-IR" b="1" dirty="0" smtClean="0"/>
              <a:t>ایده ها و احساسات خود را باز و به شیوه خود بيان کند.</a:t>
            </a:r>
          </a:p>
          <a:p>
            <a:pPr algn="r" rtl="1" eaLnBrk="1" hangingPunct="1">
              <a:defRPr/>
            </a:pPr>
            <a:r>
              <a:rPr lang="fa-IR" b="1" dirty="0" smtClean="0"/>
              <a:t>به ما اعتماد كند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endParaRPr lang="fa-IR" b="1" dirty="0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توجه کردن : راهنماها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>١. </a:t>
            </a:r>
            <a:r>
              <a:rPr lang="fa-IR" b="1" dirty="0" smtClean="0"/>
              <a:t>تماس چشمی و حالت چهره مناسب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>٢. </a:t>
            </a:r>
            <a:r>
              <a:rPr lang="fa-IR" b="1" dirty="0" smtClean="0"/>
              <a:t>زبان بدن: حفظ حالت جسمی راحت و خم شدن اندکی به جلو،استفاده از حرکات طبیعی دست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dirty="0" smtClean="0"/>
              <a:t>٣. </a:t>
            </a:r>
            <a:r>
              <a:rPr lang="fa-IR" b="1" dirty="0" smtClean="0"/>
              <a:t>دنبال کردن کلامی صحبت بيمار با استفاده از جملات کوتاهی مثل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b="1" dirty="0" smtClean="0"/>
              <a:t>« ادامه بدهید » ،« خوب »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b="1" dirty="0" smtClean="0"/>
              <a:t>4.دقت در زبان بدن بيمار</a:t>
            </a:r>
          </a:p>
        </p:txBody>
      </p:sp>
      <p:pic>
        <p:nvPicPr>
          <p:cNvPr id="19460" name="Picture 2" descr="خواص خشکبار (آجیل) شب یلدا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500688"/>
            <a:ext cx="1357313" cy="135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14313"/>
            <a:ext cx="8510588" cy="1643062"/>
          </a:xfrm>
        </p:spPr>
        <p:txBody>
          <a:bodyPr/>
          <a:lstStyle/>
          <a:p>
            <a:pPr eaLnBrk="1" hangingPunct="1"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fa-IR" b="1" dirty="0" smtClean="0">
                <a:solidFill>
                  <a:srgbClr val="C00000"/>
                </a:solidFill>
              </a:rPr>
              <a:t>مثال توجه کردن</a:t>
            </a:r>
            <a:r>
              <a:rPr lang="fa-IR" b="1" dirty="0" smtClean="0"/>
              <a:t/>
            </a:r>
            <a:br>
              <a:rPr lang="fa-IR" b="1" dirty="0" smtClean="0"/>
            </a:br>
            <a:endParaRPr lang="fa-IR" sz="1800" dirty="0" smtClean="0"/>
          </a:p>
        </p:txBody>
      </p:sp>
      <p:pic>
        <p:nvPicPr>
          <p:cNvPr id="20483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57375" y="2143125"/>
            <a:ext cx="4924425" cy="34194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4" name="Rectangle 4"/>
          <p:cNvSpPr>
            <a:spLocks noChangeArrowheads="1"/>
          </p:cNvSpPr>
          <p:nvPr/>
        </p:nvSpPr>
        <p:spPr bwMode="auto">
          <a:xfrm>
            <a:off x="7572375" y="1500188"/>
            <a:ext cx="1571625" cy="3000375"/>
          </a:xfrm>
          <a:prstGeom prst="rect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endParaRPr lang="fa-IR" altLang="en-US" sz="1800"/>
          </a:p>
        </p:txBody>
      </p:sp>
      <p:sp>
        <p:nvSpPr>
          <p:cNvPr id="7" name="Cloud 6"/>
          <p:cNvSpPr/>
          <p:nvPr/>
        </p:nvSpPr>
        <p:spPr bwMode="auto">
          <a:xfrm>
            <a:off x="0" y="5072063"/>
            <a:ext cx="1628775" cy="1785937"/>
          </a:xfrm>
          <a:prstGeom prst="cloud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1"/>
          <a:lstStyle/>
          <a:p>
            <a:pPr eaLnBrk="1" hangingPunct="1">
              <a:defRPr/>
            </a:pPr>
            <a:r>
              <a:rPr lang="fa-IR" b="1" dirty="0"/>
              <a:t>خب بيشتر برام بگين</a:t>
            </a:r>
            <a:endParaRPr lang="fa-IR" dirty="0"/>
          </a:p>
        </p:txBody>
      </p:sp>
      <p:sp>
        <p:nvSpPr>
          <p:cNvPr id="20486" name="Rectangle 7"/>
          <p:cNvSpPr>
            <a:spLocks noChangeArrowheads="1"/>
          </p:cNvSpPr>
          <p:nvPr/>
        </p:nvSpPr>
        <p:spPr bwMode="auto">
          <a:xfrm>
            <a:off x="7643813" y="2143125"/>
            <a:ext cx="1500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1800" b="1"/>
              <a:t>اخيرا شب ها براحتي نميخوابم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جمله بندي مجدد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جمله بندي مجدد پاسخی است که ما عبارت قبلی بيماررامجددا بیان كنيم</a:t>
            </a:r>
          </a:p>
          <a:p>
            <a:pPr algn="r" rtl="1" eaLnBrk="1" hangingPunct="1">
              <a:defRPr/>
            </a:pPr>
            <a:r>
              <a:rPr lang="fa-IR" b="1" dirty="0" smtClean="0"/>
              <a:t> در اين روش از کلماتی مشابه کلمات بيمار استفاده می کنيم، اما خلاصه تر است. </a:t>
            </a:r>
          </a:p>
          <a:p>
            <a:pPr algn="r" rtl="1" eaLnBrk="1" hangingPunct="1">
              <a:defRPr/>
            </a:pPr>
            <a:r>
              <a:rPr lang="fa-IR" b="1" dirty="0" smtClean="0"/>
              <a:t>هدف از این کارنشان دادن به بيمار است که شما آنچه او می گوید درك میکنید.</a:t>
            </a:r>
          </a:p>
          <a:p>
            <a:pPr algn="r" rtl="1" eaLnBrk="1" hangingPunct="1">
              <a:defRPr/>
            </a:pPr>
            <a:r>
              <a:rPr lang="fa-IR" b="1" dirty="0" smtClean="0"/>
              <a:t>باعث ميشود بيمار موضوع مورد نظر مارا برجسته كند و حتي جهت بحث را تعيين ميكند. </a:t>
            </a:r>
          </a:p>
          <a:p>
            <a:pPr algn="r" rtl="1" eaLnBrk="1" hangingPunct="1">
              <a:defRPr/>
            </a:pPr>
            <a:endParaRPr lang="fa-IR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b="1" dirty="0" smtClean="0">
                <a:solidFill>
                  <a:srgbClr val="FF33CC"/>
                </a:solidFill>
              </a:rPr>
              <a:t>(</a:t>
            </a:r>
            <a:r>
              <a:rPr lang="fa-IR" b="1" dirty="0" smtClean="0">
                <a:solidFill>
                  <a:srgbClr val="FF33CC"/>
                </a:solidFill>
              </a:rPr>
              <a:t>جمله بندي مجدد ( 2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buFont typeface="Wingdings" panose="05000000000000000000" pitchFamily="2" charset="2"/>
              <a:buChar char="q"/>
              <a:defRPr/>
            </a:pPr>
            <a:r>
              <a:rPr lang="fa-IR" b="1" dirty="0" smtClean="0"/>
              <a:t>جمله بندي مجدد به بيمار کمک می کند:</a:t>
            </a:r>
          </a:p>
          <a:p>
            <a:pPr algn="r" rtl="1" eaLnBrk="1" hangingPunct="1">
              <a:defRPr/>
            </a:pPr>
            <a:r>
              <a:rPr lang="fa-IR" b="1" dirty="0" smtClean="0"/>
              <a:t>بداند که ما آنچه او گفته، فهمیده ايم.</a:t>
            </a:r>
          </a:p>
          <a:p>
            <a:pPr algn="r" rtl="1" eaLnBrk="1" hangingPunct="1">
              <a:defRPr/>
            </a:pPr>
            <a:r>
              <a:rPr lang="fa-IR" b="1" dirty="0" smtClean="0"/>
              <a:t>احساس تحت هدایت بودن نماید.</a:t>
            </a:r>
          </a:p>
          <a:p>
            <a:pPr algn="r" rtl="1" eaLnBrk="1" hangingPunct="1">
              <a:defRPr/>
            </a:pPr>
            <a:r>
              <a:rPr lang="fa-IR" b="1" dirty="0" smtClean="0"/>
              <a:t>بیانات خود را روشن  بيان کند.</a:t>
            </a:r>
            <a:endParaRPr lang="fa-IR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مثال جمله بندي مجدد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23555" name="Rectangular Callout 4"/>
          <p:cNvSpPr>
            <a:spLocks noChangeArrowheads="1"/>
          </p:cNvSpPr>
          <p:nvPr/>
        </p:nvSpPr>
        <p:spPr bwMode="auto">
          <a:xfrm>
            <a:off x="6572250" y="1357313"/>
            <a:ext cx="2571750" cy="1398587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1800"/>
              <a:t>وقتي اين قرص را ميخورم هميشه دچار سردرد ميشم</a:t>
            </a:r>
          </a:p>
          <a:p>
            <a:pPr algn="r" rtl="1" eaLnBrk="1" hangingPunct="1">
              <a:spcBef>
                <a:spcPct val="0"/>
              </a:spcBef>
              <a:buClrTx/>
              <a:buFontTx/>
              <a:buNone/>
            </a:pPr>
            <a:endParaRPr lang="fa-IR" altLang="en-US" sz="1800"/>
          </a:p>
          <a:p>
            <a:pPr algn="r" rtl="1"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1800"/>
              <a:t>من شب ها تا دير وقت بيدارم و ودرس ميخونم</a:t>
            </a:r>
          </a:p>
        </p:txBody>
      </p:sp>
      <p:sp>
        <p:nvSpPr>
          <p:cNvPr id="23556" name="Flowchart: Stored Data 5"/>
          <p:cNvSpPr>
            <a:spLocks noChangeArrowheads="1"/>
          </p:cNvSpPr>
          <p:nvPr/>
        </p:nvSpPr>
        <p:spPr bwMode="auto">
          <a:xfrm>
            <a:off x="0" y="3214688"/>
            <a:ext cx="1785938" cy="1255712"/>
          </a:xfrm>
          <a:prstGeom prst="flowChartOnlineStorag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1800" b="1"/>
              <a:t>پس.. پس اين قرص شما را اذيت ميكن</a:t>
            </a:r>
            <a:endParaRPr lang="fa-IR" altLang="en-US" sz="1800"/>
          </a:p>
        </p:txBody>
      </p:sp>
      <p:pic>
        <p:nvPicPr>
          <p:cNvPr id="2355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071813"/>
            <a:ext cx="49244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Flowchart: Stored Data 7"/>
          <p:cNvSpPr>
            <a:spLocks noChangeArrowheads="1"/>
          </p:cNvSpPr>
          <p:nvPr/>
        </p:nvSpPr>
        <p:spPr bwMode="auto">
          <a:xfrm>
            <a:off x="357188" y="5143500"/>
            <a:ext cx="1785937" cy="1500188"/>
          </a:xfrm>
          <a:prstGeom prst="flowChartOnlineStorag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1800" b="1"/>
              <a:t>پس.. مشكل خواب ندارين به خاطر درس خوندن بيدارين</a:t>
            </a:r>
            <a:endParaRPr lang="fa-IR" altLang="en-US" sz="18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بازتاب دادن احساسات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مااحساسات بيمار چه آنها که گفته شده یا به صورت غیرکلامی قابل استنباط است را ابراز كنيم. </a:t>
            </a:r>
          </a:p>
          <a:p>
            <a:pPr algn="r" rtl="1" eaLnBrk="1" hangingPunct="1">
              <a:defRPr/>
            </a:pPr>
            <a:r>
              <a:rPr lang="fa-IR" b="1" dirty="0" smtClean="0"/>
              <a:t>بازتاب احساسات به بيمار در زمینه هاي زیر کمک می کند: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بداند که ما احساس او را درك می کنيم.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امکان ابراز واضح احساساتی که به صورت مبهم بیان شده را فراهم نماید.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یاد بگیرد احساسات و رفتار با هم مرتبطند.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بدون آن که بيمار احساس کند تحت فشار قرار گرفته، مشكلاتش را بيان ميكند.</a:t>
            </a:r>
            <a:endParaRPr lang="fa-IR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مثال بازتاب احساسات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25603" name="Rectangular Callout 4"/>
          <p:cNvSpPr>
            <a:spLocks noChangeArrowheads="1"/>
          </p:cNvSpPr>
          <p:nvPr/>
        </p:nvSpPr>
        <p:spPr bwMode="auto">
          <a:xfrm>
            <a:off x="6572250" y="1357313"/>
            <a:ext cx="2571750" cy="1398587"/>
          </a:xfrm>
          <a:prstGeom prst="wedgeRect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2800"/>
              <a:t>من به آدم هاي نادرستي اطمينان كردم</a:t>
            </a: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3071813"/>
            <a:ext cx="49244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Flowchart: Stored Data 7"/>
          <p:cNvSpPr>
            <a:spLocks noChangeArrowheads="1"/>
          </p:cNvSpPr>
          <p:nvPr/>
        </p:nvSpPr>
        <p:spPr bwMode="auto">
          <a:xfrm>
            <a:off x="357188" y="5143500"/>
            <a:ext cx="1785937" cy="1500188"/>
          </a:xfrm>
          <a:prstGeom prst="flowChartOnlineStorage">
            <a:avLst/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rtl="1"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2800" b="1"/>
              <a:t>آدم هاي نادرست؟</a:t>
            </a:r>
            <a:endParaRPr lang="en-US" altLang="en-US" sz="2800" b="1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خلاصه کردن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خلاصه کردن به ما کمک میکند تا: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منظورمان را روشن کنيم.</a:t>
            </a:r>
          </a:p>
          <a:p>
            <a:pPr algn="r" rtl="1" eaLnBrk="1" hangingPunct="1">
              <a:defRPr/>
            </a:pPr>
            <a:r>
              <a:rPr lang="fa-IR" dirty="0" smtClean="0"/>
              <a:t>•بيمار </a:t>
            </a:r>
            <a:r>
              <a:rPr lang="fa-IR" b="1" dirty="0" smtClean="0"/>
              <a:t>متوجه شود که ما مشكل او را درك كرده ايم.</a:t>
            </a:r>
          </a:p>
          <a:p>
            <a:pPr algn="r" rtl="1" eaLnBrk="1" hangingPunct="1">
              <a:defRPr/>
            </a:pPr>
            <a:r>
              <a:rPr lang="fa-IR" dirty="0" smtClean="0"/>
              <a:t>•  </a:t>
            </a:r>
            <a:r>
              <a:rPr lang="fa-IR" b="1" dirty="0" smtClean="0"/>
              <a:t>باعث تداوم و پیوستگی ادامه بحث ميشود.</a:t>
            </a:r>
          </a:p>
          <a:p>
            <a:pPr algn="r" rtl="1" eaLnBrk="1" hangingPunct="1">
              <a:defRPr/>
            </a:pPr>
            <a:r>
              <a:rPr lang="fa-IR" dirty="0" smtClean="0"/>
              <a:t>•بحث</a:t>
            </a:r>
            <a:r>
              <a:rPr lang="fa-IR" b="1" dirty="0" smtClean="0"/>
              <a:t>را به نحوي منطقی خاتمه دهيم.</a:t>
            </a:r>
          </a:p>
          <a:p>
            <a:pPr algn="r" rtl="1" eaLnBrk="1" hangingPunct="1">
              <a:defRPr/>
            </a:pPr>
            <a:r>
              <a:rPr lang="fa-IR" dirty="0" smtClean="0"/>
              <a:t>• </a:t>
            </a:r>
            <a:r>
              <a:rPr lang="fa-IR" b="1" dirty="0" smtClean="0"/>
              <a:t>ضمن به رسمیت شناختن وجود سایر مشکلات، بر روي یک مشکل تمرکزكنيم.</a:t>
            </a:r>
            <a:endParaRPr lang="fa-IR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مثال خلاصه کردن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86563" y="1676400"/>
            <a:ext cx="2055812" cy="3109913"/>
          </a:xfrm>
        </p:spPr>
        <p:txBody>
          <a:bodyPr/>
          <a:lstStyle/>
          <a:p>
            <a:pPr algn="r" rtl="1" eaLnBrk="1" hangingPunct="1">
              <a:buFont typeface="Wingdings" panose="05000000000000000000" pitchFamily="2" charset="2"/>
              <a:buNone/>
              <a:defRPr/>
            </a:pPr>
            <a:endParaRPr lang="fa-IR" dirty="0" smtClean="0"/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endParaRPr lang="fa-IR" dirty="0" smtClean="0"/>
          </a:p>
        </p:txBody>
      </p:sp>
      <p:sp>
        <p:nvSpPr>
          <p:cNvPr id="27652" name="Oval Callout 4"/>
          <p:cNvSpPr>
            <a:spLocks noChangeArrowheads="1"/>
          </p:cNvSpPr>
          <p:nvPr/>
        </p:nvSpPr>
        <p:spPr bwMode="auto">
          <a:xfrm>
            <a:off x="5586413" y="500063"/>
            <a:ext cx="3557587" cy="3643312"/>
          </a:xfrm>
          <a:prstGeom prst="wedgeEllipseCallout">
            <a:avLst>
              <a:gd name="adj1" fmla="val -56648"/>
              <a:gd name="adj2" fmla="val 3781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>
            <a:lvl1pPr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ClrTx/>
              <a:buFontTx/>
              <a:buNone/>
            </a:pPr>
            <a:r>
              <a:rPr lang="fa-IR" altLang="en-US" sz="2000"/>
              <a:t>خب شما در حين راه رفتن دچار درد قفسه سينه ميشيد، گاهي بعد غذا هم، زمينه بيماري قلبي هم توي خانواده دارين،آيا  ....؟</a:t>
            </a:r>
          </a:p>
        </p:txBody>
      </p:sp>
      <p:pic>
        <p:nvPicPr>
          <p:cNvPr id="2765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1857375"/>
            <a:ext cx="4924425" cy="341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پاسخ دادن</a:t>
            </a:r>
            <a:endParaRPr lang="fa-IR" dirty="0" smtClean="0">
              <a:solidFill>
                <a:srgbClr val="FF33CC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625" y="1676400"/>
            <a:ext cx="8540750" cy="5181600"/>
          </a:xfrm>
        </p:spPr>
        <p:txBody>
          <a:bodyPr/>
          <a:lstStyle/>
          <a:p>
            <a:pPr algn="r" rtl="1" eaLnBrk="1" hangingPunct="1">
              <a:defRPr/>
            </a:pPr>
            <a:r>
              <a:rPr lang="fa-IR" b="1" dirty="0" smtClean="0"/>
              <a:t>در تمام مراحل شرح حالگيري از بيمار وجود دارد.</a:t>
            </a:r>
          </a:p>
          <a:p>
            <a:pPr algn="r" rtl="1" eaLnBrk="1" hangingPunct="1">
              <a:buFont typeface="Wingdings" panose="05000000000000000000" pitchFamily="2" charset="2"/>
              <a:buNone/>
              <a:defRPr/>
            </a:pPr>
            <a:r>
              <a:rPr lang="fa-IR" b="1" dirty="0" smtClean="0"/>
              <a:t>به روشهاي زير است:</a:t>
            </a:r>
          </a:p>
          <a:p>
            <a:pPr algn="r" rtl="1" eaLnBrk="1" hangingPunct="1">
              <a:defRPr/>
            </a:pPr>
            <a:r>
              <a:rPr lang="fa-IR" b="1" dirty="0" smtClean="0"/>
              <a:t>1-ابراز همدلی</a:t>
            </a:r>
          </a:p>
          <a:p>
            <a:pPr algn="r" rtl="1" eaLnBrk="1" hangingPunct="1">
              <a:defRPr/>
            </a:pPr>
            <a:r>
              <a:rPr lang="fa-IR" b="1" dirty="0" smtClean="0"/>
              <a:t>2-کنکاش</a:t>
            </a:r>
          </a:p>
          <a:p>
            <a:pPr algn="r" rtl="1" eaLnBrk="1" hangingPunct="1">
              <a:defRPr/>
            </a:pPr>
            <a:r>
              <a:rPr lang="fa-IR" b="1" dirty="0" smtClean="0"/>
              <a:t>3-تفسیر</a:t>
            </a:r>
          </a:p>
          <a:p>
            <a:pPr algn="r" rtl="1" eaLnBrk="1" hangingPunct="1">
              <a:defRPr/>
            </a:pPr>
            <a:r>
              <a:rPr lang="fa-IR" b="1" dirty="0" smtClean="0"/>
              <a:t>4-سکوت:وقتي با نشانه هاي توجه همراه باشد،بيمار را تشويق به ادامه بحث ميكند.</a:t>
            </a:r>
            <a:endParaRPr lang="fa-IR" dirty="0" smtClean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 eaLnBrk="1" hangingPunct="1">
              <a:defRPr/>
            </a:pPr>
            <a:r>
              <a:rPr lang="fa-IR" dirty="0" smtClean="0"/>
              <a:t>تاكيد بر حقايق:چه زماني مرخص مي شوم؟))ما جواب مي دهيم:((وقتي بهتر شدي.))</a:t>
            </a:r>
          </a:p>
          <a:p>
            <a:pPr algn="r" rtl="1" eaLnBrk="1" hangingPunct="1">
              <a:defRPr/>
            </a:pPr>
            <a:r>
              <a:rPr lang="fa-IR" dirty="0" smtClean="0"/>
              <a:t>((اگر من در خانه باشم بهتر از خود مراقبت مي كنم.))ومادر پاسخ :((در صورت بهبودي شما از بيمارستان ترخيص خواهيد شد))</a:t>
            </a:r>
          </a:p>
          <a:p>
            <a:pPr algn="r" rtl="1" eaLnBrk="1" hangingPunct="1">
              <a:defRPr/>
            </a:pPr>
            <a:r>
              <a:rPr lang="fa-IR" dirty="0" smtClean="0"/>
              <a:t>اطمينان بخشي::((آيا حال من خوب خواهد شد؟))ما نبايد بگوييم:((بله حتما))بلكه بهتر است كه ((ما هرچه در توان دارم براي حصول سلامتي شما انجام ميدهيم))</a:t>
            </a:r>
            <a:endParaRPr lang="en-US" dirty="0" smtClean="0"/>
          </a:p>
          <a:p>
            <a:pPr algn="r" rtl="1" eaLnBrk="1" hangingPunct="1">
              <a:defRPr/>
            </a:pPr>
            <a:endParaRPr lang="en-US" dirty="0" smtClean="0"/>
          </a:p>
          <a:p>
            <a:pPr algn="r" rtl="1" eaLnBrk="1" hangingPunct="1">
              <a:defRPr/>
            </a:pPr>
            <a:endParaRPr lang="fa-IR" dirty="0" smtClean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fa-IR" b="1" dirty="0" smtClean="0">
                <a:solidFill>
                  <a:srgbClr val="FF33CC"/>
                </a:solidFill>
              </a:rPr>
              <a:t>رازداري</a:t>
            </a:r>
            <a:endParaRPr lang="fa-IR" dirty="0" smtClean="0">
              <a:solidFill>
                <a:srgbClr val="FF33CC"/>
              </a:solidFill>
            </a:endParaRPr>
          </a:p>
        </p:txBody>
      </p:sp>
      <p:pic>
        <p:nvPicPr>
          <p:cNvPr id="30723" name="Picture 10" descr="بیماران روان تنی را ارتباط درمانی کنیم قرص خوردن بمب انداختن به بدن است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3000375"/>
            <a:ext cx="2000250" cy="311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Picture 1" descr="Your Turn Communication Therapy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479" b="-19339"/>
          <a:stretch>
            <a:fillRect/>
          </a:stretch>
        </p:blipFill>
        <p:spPr bwMode="auto">
          <a:xfrm>
            <a:off x="4857750" y="2428875"/>
            <a:ext cx="4073525" cy="4643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t2.gstatic.com/images?q=tbn:ANd9GcTPcmaFeI53k29OhT90Mt7D9aSz6uQUsb-t3bQ5d-fELt0c-GRMpbqgaw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313" y="0"/>
            <a:ext cx="128587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47" name="Picture 3" descr="http://www.teribon.ir/base/img/2011/07/pool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962150"/>
            <a:ext cx="6929438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Clouds">
  <a:themeElements>
    <a:clrScheme name="Clouds 1">
      <a:dk1>
        <a:srgbClr val="4D4D4D"/>
      </a:dk1>
      <a:lt1>
        <a:srgbClr val="FFFFFF"/>
      </a:lt1>
      <a:dk2>
        <a:srgbClr val="0000A4"/>
      </a:dk2>
      <a:lt2>
        <a:srgbClr val="B7E7FF"/>
      </a:lt2>
      <a:accent1>
        <a:srgbClr val="0099CC"/>
      </a:accent1>
      <a:accent2>
        <a:srgbClr val="00CC99"/>
      </a:accent2>
      <a:accent3>
        <a:srgbClr val="AAAACF"/>
      </a:accent3>
      <a:accent4>
        <a:srgbClr val="DADADA"/>
      </a:accent4>
      <a:accent5>
        <a:srgbClr val="AACAE2"/>
      </a:accent5>
      <a:accent6>
        <a:srgbClr val="00B98A"/>
      </a:accent6>
      <a:hlink>
        <a:srgbClr val="FFCC00"/>
      </a:hlink>
      <a:folHlink>
        <a:srgbClr val="EE941C"/>
      </a:folHlink>
    </a:clrScheme>
    <a:fontScheme name="Clouds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</a:defRPr>
        </a:defPPr>
      </a:lstStyle>
    </a:lnDef>
  </a:objectDefaults>
  <a:extraClrSchemeLst>
    <a:extraClrScheme>
      <a:clrScheme name="Clouds 1">
        <a:dk1>
          <a:srgbClr val="4D4D4D"/>
        </a:dk1>
        <a:lt1>
          <a:srgbClr val="FFFFFF"/>
        </a:lt1>
        <a:dk2>
          <a:srgbClr val="0000A4"/>
        </a:dk2>
        <a:lt2>
          <a:srgbClr val="B7E7FF"/>
        </a:lt2>
        <a:accent1>
          <a:srgbClr val="0099CC"/>
        </a:accent1>
        <a:accent2>
          <a:srgbClr val="00CC99"/>
        </a:accent2>
        <a:accent3>
          <a:srgbClr val="AAAACF"/>
        </a:accent3>
        <a:accent4>
          <a:srgbClr val="DADADA"/>
        </a:accent4>
        <a:accent5>
          <a:srgbClr val="AACAE2"/>
        </a:accent5>
        <a:accent6>
          <a:srgbClr val="00B98A"/>
        </a:accent6>
        <a:hlink>
          <a:srgbClr val="FFCC00"/>
        </a:hlink>
        <a:folHlink>
          <a:srgbClr val="EE941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2">
        <a:dk1>
          <a:srgbClr val="000066"/>
        </a:dk1>
        <a:lt1>
          <a:srgbClr val="FFFFFF"/>
        </a:lt1>
        <a:dk2>
          <a:srgbClr val="00A2DC"/>
        </a:dk2>
        <a:lt2>
          <a:srgbClr val="FFFFFF"/>
        </a:lt2>
        <a:accent1>
          <a:srgbClr val="0079A4"/>
        </a:accent1>
        <a:accent2>
          <a:srgbClr val="33CCCC"/>
        </a:accent2>
        <a:accent3>
          <a:srgbClr val="AACEEB"/>
        </a:accent3>
        <a:accent4>
          <a:srgbClr val="DADADA"/>
        </a:accent4>
        <a:accent5>
          <a:srgbClr val="AABECF"/>
        </a:accent5>
        <a:accent6>
          <a:srgbClr val="2DB9B9"/>
        </a:accent6>
        <a:hlink>
          <a:srgbClr val="FFFFCC"/>
        </a:hlink>
        <a:folHlink>
          <a:srgbClr val="FF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3">
        <a:dk1>
          <a:srgbClr val="010199"/>
        </a:dk1>
        <a:lt1>
          <a:srgbClr val="FFFFFF"/>
        </a:lt1>
        <a:dk2>
          <a:srgbClr val="000092"/>
        </a:dk2>
        <a:lt2>
          <a:srgbClr val="CCFFFF"/>
        </a:lt2>
        <a:accent1>
          <a:srgbClr val="66CCFF"/>
        </a:accent1>
        <a:accent2>
          <a:srgbClr val="2EBDBA"/>
        </a:accent2>
        <a:accent3>
          <a:srgbClr val="AAAAC7"/>
        </a:accent3>
        <a:accent4>
          <a:srgbClr val="DADADA"/>
        </a:accent4>
        <a:accent5>
          <a:srgbClr val="B8E2FF"/>
        </a:accent5>
        <a:accent6>
          <a:srgbClr val="29ABA8"/>
        </a:accent6>
        <a:hlink>
          <a:srgbClr val="66FFFF"/>
        </a:hlink>
        <a:folHlink>
          <a:srgbClr val="CC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4">
        <a:dk1>
          <a:srgbClr val="000000"/>
        </a:dk1>
        <a:lt1>
          <a:srgbClr val="FFFFFF"/>
        </a:lt1>
        <a:dk2>
          <a:srgbClr val="006A67"/>
        </a:dk2>
        <a:lt2>
          <a:srgbClr val="FFFFCC"/>
        </a:lt2>
        <a:accent1>
          <a:srgbClr val="33CCCC"/>
        </a:accent1>
        <a:accent2>
          <a:srgbClr val="6D6FC7"/>
        </a:accent2>
        <a:accent3>
          <a:srgbClr val="AAB9B8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00FFFF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5">
        <a:dk1>
          <a:srgbClr val="4D4D4D"/>
        </a:dk1>
        <a:lt1>
          <a:srgbClr val="FFFFFF"/>
        </a:lt1>
        <a:dk2>
          <a:srgbClr val="650BB7"/>
        </a:dk2>
        <a:lt2>
          <a:srgbClr val="FFFFFF"/>
        </a:lt2>
        <a:accent1>
          <a:srgbClr val="FF66FF"/>
        </a:accent1>
        <a:accent2>
          <a:srgbClr val="666699"/>
        </a:accent2>
        <a:accent3>
          <a:srgbClr val="B8AAD8"/>
        </a:accent3>
        <a:accent4>
          <a:srgbClr val="DADADA"/>
        </a:accent4>
        <a:accent5>
          <a:srgbClr val="FFB8FF"/>
        </a:accent5>
        <a:accent6>
          <a:srgbClr val="5C5C8A"/>
        </a:accent6>
        <a:hlink>
          <a:srgbClr val="E9E9FF"/>
        </a:hlink>
        <a:folHlink>
          <a:srgbClr val="CCE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6">
        <a:dk1>
          <a:srgbClr val="FFFFFF"/>
        </a:dk1>
        <a:lt1>
          <a:srgbClr val="FFFFFF"/>
        </a:lt1>
        <a:dk2>
          <a:srgbClr val="005000"/>
        </a:dk2>
        <a:lt2>
          <a:srgbClr val="DCEAAE"/>
        </a:lt2>
        <a:accent1>
          <a:srgbClr val="99CC00"/>
        </a:accent1>
        <a:accent2>
          <a:srgbClr val="6F801A"/>
        </a:accent2>
        <a:accent3>
          <a:srgbClr val="AAB3AA"/>
        </a:accent3>
        <a:accent4>
          <a:srgbClr val="DADADA"/>
        </a:accent4>
        <a:accent5>
          <a:srgbClr val="CAE2AA"/>
        </a:accent5>
        <a:accent6>
          <a:srgbClr val="647316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7">
        <a:dk1>
          <a:srgbClr val="4F4F77"/>
        </a:dk1>
        <a:lt1>
          <a:srgbClr val="FFFFFF"/>
        </a:lt1>
        <a:dk2>
          <a:srgbClr val="7979A5"/>
        </a:dk2>
        <a:lt2>
          <a:srgbClr val="F3F3FF"/>
        </a:lt2>
        <a:accent1>
          <a:srgbClr val="5D5D8B"/>
        </a:accent1>
        <a:accent2>
          <a:srgbClr val="66CCFF"/>
        </a:accent2>
        <a:accent3>
          <a:srgbClr val="BEBECF"/>
        </a:accent3>
        <a:accent4>
          <a:srgbClr val="DADADA"/>
        </a:accent4>
        <a:accent5>
          <a:srgbClr val="B6B6C4"/>
        </a:accent5>
        <a:accent6>
          <a:srgbClr val="5CB9E7"/>
        </a:accent6>
        <a:hlink>
          <a:srgbClr val="CCECFF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louds 8">
        <a:dk1>
          <a:srgbClr val="000000"/>
        </a:dk1>
        <a:lt1>
          <a:srgbClr val="B9B9B9"/>
        </a:lt1>
        <a:dk2>
          <a:srgbClr val="8A8472"/>
        </a:dk2>
        <a:lt2>
          <a:srgbClr val="4D4D4D"/>
        </a:lt2>
        <a:accent1>
          <a:srgbClr val="EDEEE2"/>
        </a:accent1>
        <a:accent2>
          <a:srgbClr val="7FAA7E"/>
        </a:accent2>
        <a:accent3>
          <a:srgbClr val="D9D9D9"/>
        </a:accent3>
        <a:accent4>
          <a:srgbClr val="000000"/>
        </a:accent4>
        <a:accent5>
          <a:srgbClr val="F4F5EE"/>
        </a:accent5>
        <a:accent6>
          <a:srgbClr val="729A72"/>
        </a:accent6>
        <a:hlink>
          <a:srgbClr val="008000"/>
        </a:hlink>
        <a:folHlink>
          <a:srgbClr val="9894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louds 9">
        <a:dk1>
          <a:srgbClr val="000000"/>
        </a:dk1>
        <a:lt1>
          <a:srgbClr val="FEA24E"/>
        </a:lt1>
        <a:dk2>
          <a:srgbClr val="CC6600"/>
        </a:dk2>
        <a:lt2>
          <a:srgbClr val="808080"/>
        </a:lt2>
        <a:accent1>
          <a:srgbClr val="FBEECD"/>
        </a:accent1>
        <a:accent2>
          <a:srgbClr val="ECD044"/>
        </a:accent2>
        <a:accent3>
          <a:srgbClr val="FECEB2"/>
        </a:accent3>
        <a:accent4>
          <a:srgbClr val="000000"/>
        </a:accent4>
        <a:accent5>
          <a:srgbClr val="FDF5E3"/>
        </a:accent5>
        <a:accent6>
          <a:srgbClr val="D6BC3D"/>
        </a:accent6>
        <a:hlink>
          <a:srgbClr val="E42B00"/>
        </a:hlink>
        <a:folHlink>
          <a:srgbClr val="996633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632</TotalTime>
  <Words>687</Words>
  <Application>Microsoft Office PowerPoint</Application>
  <PresentationFormat>On-screen Show (4:3)</PresentationFormat>
  <Paragraphs>86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Arial</vt:lpstr>
      <vt:lpstr>Calibri</vt:lpstr>
      <vt:lpstr>Times New Roman</vt:lpstr>
      <vt:lpstr>Wingdings</vt:lpstr>
      <vt:lpstr>Clouds</vt:lpstr>
      <vt:lpstr>PowerPoint Presentation</vt:lpstr>
      <vt:lpstr>ارتباط در ماني</vt:lpstr>
      <vt:lpstr>ارتباط درمانی...</vt:lpstr>
      <vt:lpstr>يك محيط درماني</vt:lpstr>
      <vt:lpstr> مهارتهاي پايه </vt:lpstr>
      <vt:lpstr>تعریف گوش دادن فعال</vt:lpstr>
      <vt:lpstr>مهارت هاي گوش دادن فعال</vt:lpstr>
      <vt:lpstr>توجه کردن</vt:lpstr>
      <vt:lpstr>توجه کردن : راهنماها</vt:lpstr>
      <vt:lpstr> مثال توجه کردن </vt:lpstr>
      <vt:lpstr>جمله بندي مجدد</vt:lpstr>
      <vt:lpstr>(جمله بندي مجدد ( 2</vt:lpstr>
      <vt:lpstr>مثال جمله بندي مجدد</vt:lpstr>
      <vt:lpstr>بازتاب دادن احساسات</vt:lpstr>
      <vt:lpstr>مثال بازتاب احساسات</vt:lpstr>
      <vt:lpstr>خلاصه کردن</vt:lpstr>
      <vt:lpstr>مثال خلاصه کردن</vt:lpstr>
      <vt:lpstr>پاسخ دادن</vt:lpstr>
      <vt:lpstr>PowerPoint Presentation</vt:lpstr>
      <vt:lpstr>رازداري</vt:lpstr>
      <vt:lpstr>PowerPoint Presentation</vt:lpstr>
    </vt:vector>
  </TitlesOfParts>
  <Company>St James's Hospital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Methods of SLT Intervention</dc:title>
  <dc:creator>DWRIGHT</dc:creator>
  <cp:lastModifiedBy>DadeFam-43262657</cp:lastModifiedBy>
  <cp:revision>47</cp:revision>
  <dcterms:created xsi:type="dcterms:W3CDTF">2007-06-13T08:22:20Z</dcterms:created>
  <dcterms:modified xsi:type="dcterms:W3CDTF">2023-08-21T11:50:51Z</dcterms:modified>
</cp:coreProperties>
</file>