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y="6858000" cx="12192000"/>
  <p:notesSz cx="6858000" cy="9144000"/>
  <p:embeddedFontLst>
    <p:embeddedFont>
      <p:font typeface="IBM Plex Sans Medium"/>
      <p:regular r:id="rId25"/>
      <p:bold r:id="rId26"/>
      <p:italic r:id="rId27"/>
      <p:boldItalic r:id="rId28"/>
    </p:embeddedFont>
    <p:embeddedFont>
      <p:font typeface="Gilda Display"/>
      <p:regular r:id="rId29"/>
    </p:embeddedFont>
    <p:embeddedFont>
      <p:font typeface="Barlow Medium"/>
      <p:regular r:id="rId30"/>
      <p:bold r:id="rId31"/>
      <p:italic r:id="rId32"/>
      <p:boldItalic r:id="rId33"/>
    </p:embeddedFont>
    <p:embeddedFont>
      <p:font typeface="Barlow SemiBold"/>
      <p:regular r:id="rId34"/>
      <p:bold r:id="rId35"/>
      <p:italic r:id="rId36"/>
      <p:boldItalic r:id="rId37"/>
    </p:embeddedFont>
    <p:embeddedFont>
      <p:font typeface="Barlow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arlow-italic.fntdata"/><Relationship Id="rId20" Type="http://schemas.openxmlformats.org/officeDocument/2006/relationships/slide" Target="slides/slide16.xml"/><Relationship Id="rId41" Type="http://schemas.openxmlformats.org/officeDocument/2006/relationships/font" Target="fonts/Barlow-boldItalic.fntdata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IBMPlexSansMedium-bold.fntdata"/><Relationship Id="rId25" Type="http://schemas.openxmlformats.org/officeDocument/2006/relationships/font" Target="fonts/IBMPlexSansMedium-regular.fntdata"/><Relationship Id="rId28" Type="http://schemas.openxmlformats.org/officeDocument/2006/relationships/font" Target="fonts/IBMPlexSansMedium-boldItalic.fntdata"/><Relationship Id="rId27" Type="http://schemas.openxmlformats.org/officeDocument/2006/relationships/font" Target="fonts/IBMPlexSansMedium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GildaDisplay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BarlowMedium-bold.fntdata"/><Relationship Id="rId30" Type="http://schemas.openxmlformats.org/officeDocument/2006/relationships/font" Target="fonts/BarlowMedium-regular.fntdata"/><Relationship Id="rId11" Type="http://schemas.openxmlformats.org/officeDocument/2006/relationships/slide" Target="slides/slide7.xml"/><Relationship Id="rId33" Type="http://schemas.openxmlformats.org/officeDocument/2006/relationships/font" Target="fonts/BarlowMedium-boldItalic.fntdata"/><Relationship Id="rId10" Type="http://schemas.openxmlformats.org/officeDocument/2006/relationships/slide" Target="slides/slide6.xml"/><Relationship Id="rId32" Type="http://schemas.openxmlformats.org/officeDocument/2006/relationships/font" Target="fonts/BarlowMedium-italic.fntdata"/><Relationship Id="rId13" Type="http://schemas.openxmlformats.org/officeDocument/2006/relationships/slide" Target="slides/slide9.xml"/><Relationship Id="rId35" Type="http://schemas.openxmlformats.org/officeDocument/2006/relationships/font" Target="fonts/BarlowSemiBold-bold.fntdata"/><Relationship Id="rId12" Type="http://schemas.openxmlformats.org/officeDocument/2006/relationships/slide" Target="slides/slide8.xml"/><Relationship Id="rId34" Type="http://schemas.openxmlformats.org/officeDocument/2006/relationships/font" Target="fonts/BarlowSemiBold-regular.fntdata"/><Relationship Id="rId15" Type="http://schemas.openxmlformats.org/officeDocument/2006/relationships/slide" Target="slides/slide11.xml"/><Relationship Id="rId37" Type="http://schemas.openxmlformats.org/officeDocument/2006/relationships/font" Target="fonts/BarlowSemiBold-boldItalic.fntdata"/><Relationship Id="rId14" Type="http://schemas.openxmlformats.org/officeDocument/2006/relationships/slide" Target="slides/slide10.xml"/><Relationship Id="rId36" Type="http://schemas.openxmlformats.org/officeDocument/2006/relationships/font" Target="fonts/BarlowSemiBold-italic.fntdata"/><Relationship Id="rId17" Type="http://schemas.openxmlformats.org/officeDocument/2006/relationships/slide" Target="slides/slide13.xml"/><Relationship Id="rId39" Type="http://schemas.openxmlformats.org/officeDocument/2006/relationships/font" Target="fonts/Barlow-bold.fntdata"/><Relationship Id="rId16" Type="http://schemas.openxmlformats.org/officeDocument/2006/relationships/slide" Target="slides/slide12.xml"/><Relationship Id="rId38" Type="http://schemas.openxmlformats.org/officeDocument/2006/relationships/font" Target="fonts/Barlow-regular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>
  <p:cSld name="1_Title Slide">
    <p:bg>
      <p:bgPr>
        <a:solidFill>
          <a:srgbClr val="37322C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>
  <p:cSld name="2_Title Slide">
    <p:bg>
      <p:bgPr>
        <a:solidFill>
          <a:srgbClr val="E0D3C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0" y="0"/>
            <a:ext cx="6388359" cy="6858000"/>
          </a:xfrm>
          <a:prstGeom prst="rect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Slide">
  <p:cSld name="3_Title Slide">
    <p:bg>
      <p:bgPr>
        <a:solidFill>
          <a:srgbClr val="E0D3C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Slide">
  <p:cSld name="4_Title Slide">
    <p:bg>
      <p:bgPr>
        <a:solidFill>
          <a:srgbClr val="E0D3C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Title Slide">
  <p:cSld name="5_Title Slide">
    <p:bg>
      <p:bgPr>
        <a:solidFill>
          <a:srgbClr val="E0D3C1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Title Slide">
  <p:cSld name="6_Title Slide">
    <p:bg>
      <p:bgPr>
        <a:solidFill>
          <a:srgbClr val="E0D3C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7"/>
          <p:cNvSpPr/>
          <p:nvPr/>
        </p:nvSpPr>
        <p:spPr>
          <a:xfrm>
            <a:off x="0" y="3675636"/>
            <a:ext cx="12192000" cy="3182364"/>
          </a:xfrm>
          <a:prstGeom prst="rect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Title Slide">
  <p:cSld name="7_Title Slide">
    <p:bg>
      <p:bgPr>
        <a:solidFill>
          <a:srgbClr val="E0D3C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Title Slide">
  <p:cSld name="8_Title Slide">
    <p:bg>
      <p:bgPr>
        <a:solidFill>
          <a:srgbClr val="E0D3C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Title Slide">
  <p:cSld name="9_Title Slide">
    <p:bg>
      <p:bgPr>
        <a:solidFill>
          <a:srgbClr val="E0D3C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Title Slide">
  <p:cSld name="10_Title Slide">
    <p:bg>
      <p:bgPr>
        <a:solidFill>
          <a:srgbClr val="E0D3C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Title Slide">
  <p:cSld name="11_Title Slide">
    <p:bg>
      <p:bgPr>
        <a:solidFill>
          <a:srgbClr val="E0D3C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2_Title Slide">
  <p:cSld name="12_Title Slide">
    <p:bg>
      <p:bgPr>
        <a:solidFill>
          <a:srgbClr val="E0D3C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Title Slide">
  <p:cSld name="13_Title Slide">
    <p:bg>
      <p:bgPr>
        <a:solidFill>
          <a:srgbClr val="E0D3C1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Title Slide">
  <p:cSld name="14_Title Slide">
    <p:bg>
      <p:bgPr>
        <a:solidFill>
          <a:srgbClr val="E0D3C1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5_Title Slide">
  <p:cSld name="15_Title Slide">
    <p:bg>
      <p:bgPr>
        <a:solidFill>
          <a:srgbClr val="E0D3C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6_Title Slide">
  <p:cSld name="16_Title Slide">
    <p:bg>
      <p:bgPr>
        <a:solidFill>
          <a:srgbClr val="E0D3C1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Title Slide">
  <p:cSld name="17_Title Slide">
    <p:bg>
      <p:bgPr>
        <a:solidFill>
          <a:srgbClr val="E0D3C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/>
          <p:nvPr/>
        </p:nvSpPr>
        <p:spPr>
          <a:xfrm>
            <a:off x="6853224" y="3503643"/>
            <a:ext cx="5338777" cy="3354356"/>
          </a:xfrm>
          <a:custGeom>
            <a:rect b="b" l="l" r="r" t="t"/>
            <a:pathLst>
              <a:path extrusionOk="0" h="3354356" w="5338777">
                <a:moveTo>
                  <a:pt x="2850614" y="0"/>
                </a:moveTo>
                <a:cubicBezTo>
                  <a:pt x="3834583" y="0"/>
                  <a:pt x="4702112" y="498540"/>
                  <a:pt x="5214388" y="1256808"/>
                </a:cubicBezTo>
                <a:lnTo>
                  <a:pt x="5338777" y="1461560"/>
                </a:lnTo>
                <a:lnTo>
                  <a:pt x="5338777" y="3354356"/>
                </a:lnTo>
                <a:lnTo>
                  <a:pt x="47116" y="3354356"/>
                </a:lnTo>
                <a:lnTo>
                  <a:pt x="14717" y="3142073"/>
                </a:lnTo>
                <a:cubicBezTo>
                  <a:pt x="4986" y="3046243"/>
                  <a:pt x="0" y="2949011"/>
                  <a:pt x="0" y="2850614"/>
                </a:cubicBezTo>
                <a:cubicBezTo>
                  <a:pt x="0" y="1276263"/>
                  <a:pt x="1276263" y="0"/>
                  <a:pt x="2850614" y="0"/>
                </a:cubicBezTo>
                <a:close/>
              </a:path>
            </a:pathLst>
          </a:cu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Title Slide">
  <p:cSld name="18_Title Slide">
    <p:bg>
      <p:bgPr>
        <a:solidFill>
          <a:srgbClr val="E0D3C1"/>
        </a:solid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9_Title Slide">
  <p:cSld name="19_Title Slide">
    <p:bg>
      <p:bgPr>
        <a:solidFill>
          <a:srgbClr val="E0D3C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0_Title Slide">
  <p:cSld name="20_Title Slide">
    <p:bg>
      <p:bgPr>
        <a:solidFill>
          <a:srgbClr val="37322C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theme" Target="../theme/theme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3"/>
          <p:cNvSpPr txBox="1"/>
          <p:nvPr/>
        </p:nvSpPr>
        <p:spPr>
          <a:xfrm>
            <a:off x="6198488" y="2103458"/>
            <a:ext cx="584556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800" u="none" cap="none" strike="noStrike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Exploring the Sensual Side of Beauty Aestehtic</a:t>
            </a:r>
            <a:endParaRPr/>
          </a:p>
        </p:txBody>
      </p:sp>
      <p:sp>
        <p:nvSpPr>
          <p:cNvPr id="40" name="Google Shape;40;p23"/>
          <p:cNvSpPr txBox="1"/>
          <p:nvPr/>
        </p:nvSpPr>
        <p:spPr>
          <a:xfrm>
            <a:off x="6232097" y="1648867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41" name="Google Shape;41;p23"/>
          <p:cNvSpPr/>
          <p:nvPr/>
        </p:nvSpPr>
        <p:spPr>
          <a:xfrm>
            <a:off x="6316076" y="4656812"/>
            <a:ext cx="1914041" cy="457200"/>
          </a:xfrm>
          <a:prstGeom prst="roundRect">
            <a:avLst>
              <a:gd fmla="val 50000" name="adj"/>
            </a:avLst>
          </a:prstGeom>
          <a:solidFill>
            <a:srgbClr val="E0D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Aesthetic</a:t>
            </a:r>
            <a:endParaRPr/>
          </a:p>
        </p:txBody>
      </p:sp>
      <p:grpSp>
        <p:nvGrpSpPr>
          <p:cNvPr id="42" name="Google Shape;42;p23"/>
          <p:cNvGrpSpPr/>
          <p:nvPr/>
        </p:nvGrpSpPr>
        <p:grpSpPr>
          <a:xfrm>
            <a:off x="10117962" y="996633"/>
            <a:ext cx="454237" cy="454237"/>
            <a:chOff x="4598191" y="1001339"/>
            <a:chExt cx="692567" cy="692567"/>
          </a:xfrm>
        </p:grpSpPr>
        <p:sp>
          <p:nvSpPr>
            <p:cNvPr id="43" name="Google Shape;43;p23"/>
            <p:cNvSpPr/>
            <p:nvPr/>
          </p:nvSpPr>
          <p:spPr>
            <a:xfrm>
              <a:off x="4598191" y="1001339"/>
              <a:ext cx="692567" cy="692567"/>
            </a:xfrm>
            <a:prstGeom prst="flowChartConnector">
              <a:avLst/>
            </a:prstGeom>
            <a:solidFill>
              <a:srgbClr val="E0D3C1"/>
            </a:solidFill>
            <a:ln>
              <a:noFill/>
            </a:ln>
            <a:effectLst>
              <a:outerShdw blurRad="508000" sx="95000" rotWithShape="0" algn="tl" dir="2700000" dist="228600" sy="95000">
                <a:srgbClr val="000000">
                  <a:alpha val="2274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000">
                <a:solidFill>
                  <a:srgbClr val="0260FE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endParaRPr>
            </a:p>
          </p:txBody>
        </p:sp>
        <p:sp>
          <p:nvSpPr>
            <p:cNvPr id="44" name="Google Shape;44;p23"/>
            <p:cNvSpPr/>
            <p:nvPr/>
          </p:nvSpPr>
          <p:spPr>
            <a:xfrm>
              <a:off x="4812159" y="1206789"/>
              <a:ext cx="264631" cy="263274"/>
            </a:xfrm>
            <a:custGeom>
              <a:rect b="b" l="l" r="r" t="t"/>
              <a:pathLst>
                <a:path extrusionOk="0" h="584" w="584">
                  <a:moveTo>
                    <a:pt x="552" y="32"/>
                  </a:moveTo>
                  <a:lnTo>
                    <a:pt x="543" y="24"/>
                  </a:lnTo>
                  <a:lnTo>
                    <a:pt x="534" y="18"/>
                  </a:lnTo>
                  <a:lnTo>
                    <a:pt x="526" y="13"/>
                  </a:lnTo>
                  <a:lnTo>
                    <a:pt x="516" y="8"/>
                  </a:lnTo>
                  <a:lnTo>
                    <a:pt x="506" y="4"/>
                  </a:lnTo>
                  <a:lnTo>
                    <a:pt x="496" y="2"/>
                  </a:lnTo>
                  <a:lnTo>
                    <a:pt x="486" y="1"/>
                  </a:lnTo>
                  <a:lnTo>
                    <a:pt x="474" y="0"/>
                  </a:lnTo>
                  <a:lnTo>
                    <a:pt x="109" y="0"/>
                  </a:lnTo>
                  <a:lnTo>
                    <a:pt x="98" y="1"/>
                  </a:lnTo>
                  <a:lnTo>
                    <a:pt x="87" y="2"/>
                  </a:lnTo>
                  <a:lnTo>
                    <a:pt x="76" y="4"/>
                  </a:lnTo>
                  <a:lnTo>
                    <a:pt x="67" y="8"/>
                  </a:lnTo>
                  <a:lnTo>
                    <a:pt x="57" y="13"/>
                  </a:lnTo>
                  <a:lnTo>
                    <a:pt x="48" y="18"/>
                  </a:lnTo>
                  <a:lnTo>
                    <a:pt x="40" y="24"/>
                  </a:lnTo>
                  <a:lnTo>
                    <a:pt x="31" y="32"/>
                  </a:lnTo>
                  <a:lnTo>
                    <a:pt x="23" y="41"/>
                  </a:lnTo>
                  <a:lnTo>
                    <a:pt x="17" y="49"/>
                  </a:lnTo>
                  <a:lnTo>
                    <a:pt x="12" y="58"/>
                  </a:lnTo>
                  <a:lnTo>
                    <a:pt x="7" y="68"/>
                  </a:lnTo>
                  <a:lnTo>
                    <a:pt x="4" y="77"/>
                  </a:lnTo>
                  <a:lnTo>
                    <a:pt x="1" y="87"/>
                  </a:lnTo>
                  <a:lnTo>
                    <a:pt x="0" y="98"/>
                  </a:lnTo>
                  <a:lnTo>
                    <a:pt x="0" y="110"/>
                  </a:lnTo>
                  <a:lnTo>
                    <a:pt x="0" y="475"/>
                  </a:lnTo>
                  <a:lnTo>
                    <a:pt x="0" y="486"/>
                  </a:lnTo>
                  <a:lnTo>
                    <a:pt x="1" y="496"/>
                  </a:lnTo>
                  <a:lnTo>
                    <a:pt x="4" y="507"/>
                  </a:lnTo>
                  <a:lnTo>
                    <a:pt x="7" y="517"/>
                  </a:lnTo>
                  <a:lnTo>
                    <a:pt x="12" y="527"/>
                  </a:lnTo>
                  <a:lnTo>
                    <a:pt x="17" y="535"/>
                  </a:lnTo>
                  <a:lnTo>
                    <a:pt x="23" y="544"/>
                  </a:lnTo>
                  <a:lnTo>
                    <a:pt x="31" y="552"/>
                  </a:lnTo>
                  <a:lnTo>
                    <a:pt x="40" y="560"/>
                  </a:lnTo>
                  <a:lnTo>
                    <a:pt x="48" y="567"/>
                  </a:lnTo>
                  <a:lnTo>
                    <a:pt x="57" y="572"/>
                  </a:lnTo>
                  <a:lnTo>
                    <a:pt x="67" y="576"/>
                  </a:lnTo>
                  <a:lnTo>
                    <a:pt x="76" y="579"/>
                  </a:lnTo>
                  <a:lnTo>
                    <a:pt x="87" y="582"/>
                  </a:lnTo>
                  <a:lnTo>
                    <a:pt x="98" y="584"/>
                  </a:lnTo>
                  <a:lnTo>
                    <a:pt x="109" y="584"/>
                  </a:lnTo>
                  <a:lnTo>
                    <a:pt x="474" y="584"/>
                  </a:lnTo>
                  <a:lnTo>
                    <a:pt x="486" y="584"/>
                  </a:lnTo>
                  <a:lnTo>
                    <a:pt x="496" y="582"/>
                  </a:lnTo>
                  <a:lnTo>
                    <a:pt x="506" y="579"/>
                  </a:lnTo>
                  <a:lnTo>
                    <a:pt x="516" y="576"/>
                  </a:lnTo>
                  <a:lnTo>
                    <a:pt x="526" y="572"/>
                  </a:lnTo>
                  <a:lnTo>
                    <a:pt x="534" y="567"/>
                  </a:lnTo>
                  <a:lnTo>
                    <a:pt x="543" y="560"/>
                  </a:lnTo>
                  <a:lnTo>
                    <a:pt x="552" y="552"/>
                  </a:lnTo>
                  <a:lnTo>
                    <a:pt x="559" y="544"/>
                  </a:lnTo>
                  <a:lnTo>
                    <a:pt x="566" y="535"/>
                  </a:lnTo>
                  <a:lnTo>
                    <a:pt x="571" y="527"/>
                  </a:lnTo>
                  <a:lnTo>
                    <a:pt x="575" y="517"/>
                  </a:lnTo>
                  <a:lnTo>
                    <a:pt x="580" y="507"/>
                  </a:lnTo>
                  <a:lnTo>
                    <a:pt x="582" y="496"/>
                  </a:lnTo>
                  <a:lnTo>
                    <a:pt x="583" y="486"/>
                  </a:lnTo>
                  <a:lnTo>
                    <a:pt x="584" y="475"/>
                  </a:lnTo>
                  <a:lnTo>
                    <a:pt x="584" y="110"/>
                  </a:lnTo>
                  <a:lnTo>
                    <a:pt x="583" y="98"/>
                  </a:lnTo>
                  <a:lnTo>
                    <a:pt x="582" y="87"/>
                  </a:lnTo>
                  <a:lnTo>
                    <a:pt x="580" y="77"/>
                  </a:lnTo>
                  <a:lnTo>
                    <a:pt x="575" y="68"/>
                  </a:lnTo>
                  <a:lnTo>
                    <a:pt x="571" y="58"/>
                  </a:lnTo>
                  <a:lnTo>
                    <a:pt x="566" y="49"/>
                  </a:lnTo>
                  <a:lnTo>
                    <a:pt x="559" y="41"/>
                  </a:lnTo>
                  <a:lnTo>
                    <a:pt x="552" y="32"/>
                  </a:lnTo>
                  <a:close/>
                  <a:moveTo>
                    <a:pt x="476" y="193"/>
                  </a:moveTo>
                  <a:lnTo>
                    <a:pt x="473" y="209"/>
                  </a:lnTo>
                  <a:lnTo>
                    <a:pt x="466" y="229"/>
                  </a:lnTo>
                  <a:lnTo>
                    <a:pt x="456" y="252"/>
                  </a:lnTo>
                  <a:lnTo>
                    <a:pt x="445" y="279"/>
                  </a:lnTo>
                  <a:lnTo>
                    <a:pt x="431" y="308"/>
                  </a:lnTo>
                  <a:lnTo>
                    <a:pt x="415" y="337"/>
                  </a:lnTo>
                  <a:lnTo>
                    <a:pt x="398" y="365"/>
                  </a:lnTo>
                  <a:lnTo>
                    <a:pt x="380" y="391"/>
                  </a:lnTo>
                  <a:lnTo>
                    <a:pt x="368" y="406"/>
                  </a:lnTo>
                  <a:lnTo>
                    <a:pt x="356" y="420"/>
                  </a:lnTo>
                  <a:lnTo>
                    <a:pt x="345" y="433"/>
                  </a:lnTo>
                  <a:lnTo>
                    <a:pt x="333" y="443"/>
                  </a:lnTo>
                  <a:lnTo>
                    <a:pt x="321" y="454"/>
                  </a:lnTo>
                  <a:lnTo>
                    <a:pt x="309" y="464"/>
                  </a:lnTo>
                  <a:lnTo>
                    <a:pt x="297" y="474"/>
                  </a:lnTo>
                  <a:lnTo>
                    <a:pt x="285" y="481"/>
                  </a:lnTo>
                  <a:lnTo>
                    <a:pt x="277" y="484"/>
                  </a:lnTo>
                  <a:lnTo>
                    <a:pt x="271" y="488"/>
                  </a:lnTo>
                  <a:lnTo>
                    <a:pt x="263" y="491"/>
                  </a:lnTo>
                  <a:lnTo>
                    <a:pt x="256" y="493"/>
                  </a:lnTo>
                  <a:lnTo>
                    <a:pt x="247" y="494"/>
                  </a:lnTo>
                  <a:lnTo>
                    <a:pt x="239" y="495"/>
                  </a:lnTo>
                  <a:lnTo>
                    <a:pt x="231" y="494"/>
                  </a:lnTo>
                  <a:lnTo>
                    <a:pt x="223" y="492"/>
                  </a:lnTo>
                  <a:lnTo>
                    <a:pt x="218" y="490"/>
                  </a:lnTo>
                  <a:lnTo>
                    <a:pt x="211" y="486"/>
                  </a:lnTo>
                  <a:lnTo>
                    <a:pt x="207" y="481"/>
                  </a:lnTo>
                  <a:lnTo>
                    <a:pt x="202" y="476"/>
                  </a:lnTo>
                  <a:lnTo>
                    <a:pt x="197" y="469"/>
                  </a:lnTo>
                  <a:lnTo>
                    <a:pt x="192" y="462"/>
                  </a:lnTo>
                  <a:lnTo>
                    <a:pt x="188" y="454"/>
                  </a:lnTo>
                  <a:lnTo>
                    <a:pt x="183" y="445"/>
                  </a:lnTo>
                  <a:lnTo>
                    <a:pt x="179" y="433"/>
                  </a:lnTo>
                  <a:lnTo>
                    <a:pt x="175" y="416"/>
                  </a:lnTo>
                  <a:lnTo>
                    <a:pt x="168" y="396"/>
                  </a:lnTo>
                  <a:lnTo>
                    <a:pt x="162" y="370"/>
                  </a:lnTo>
                  <a:lnTo>
                    <a:pt x="155" y="345"/>
                  </a:lnTo>
                  <a:lnTo>
                    <a:pt x="150" y="326"/>
                  </a:lnTo>
                  <a:lnTo>
                    <a:pt x="145" y="310"/>
                  </a:lnTo>
                  <a:lnTo>
                    <a:pt x="142" y="299"/>
                  </a:lnTo>
                  <a:lnTo>
                    <a:pt x="140" y="292"/>
                  </a:lnTo>
                  <a:lnTo>
                    <a:pt x="137" y="284"/>
                  </a:lnTo>
                  <a:lnTo>
                    <a:pt x="135" y="274"/>
                  </a:lnTo>
                  <a:lnTo>
                    <a:pt x="131" y="265"/>
                  </a:lnTo>
                  <a:lnTo>
                    <a:pt x="128" y="258"/>
                  </a:lnTo>
                  <a:lnTo>
                    <a:pt x="125" y="250"/>
                  </a:lnTo>
                  <a:lnTo>
                    <a:pt x="121" y="246"/>
                  </a:lnTo>
                  <a:lnTo>
                    <a:pt x="117" y="243"/>
                  </a:lnTo>
                  <a:lnTo>
                    <a:pt x="113" y="240"/>
                  </a:lnTo>
                  <a:lnTo>
                    <a:pt x="109" y="239"/>
                  </a:lnTo>
                  <a:lnTo>
                    <a:pt x="98" y="239"/>
                  </a:lnTo>
                  <a:lnTo>
                    <a:pt x="86" y="243"/>
                  </a:lnTo>
                  <a:lnTo>
                    <a:pt x="81" y="245"/>
                  </a:lnTo>
                  <a:lnTo>
                    <a:pt x="75" y="246"/>
                  </a:lnTo>
                  <a:lnTo>
                    <a:pt x="70" y="247"/>
                  </a:lnTo>
                  <a:lnTo>
                    <a:pt x="66" y="246"/>
                  </a:lnTo>
                  <a:lnTo>
                    <a:pt x="63" y="246"/>
                  </a:lnTo>
                  <a:lnTo>
                    <a:pt x="61" y="244"/>
                  </a:lnTo>
                  <a:lnTo>
                    <a:pt x="59" y="242"/>
                  </a:lnTo>
                  <a:lnTo>
                    <a:pt x="58" y="238"/>
                  </a:lnTo>
                  <a:lnTo>
                    <a:pt x="56" y="235"/>
                  </a:lnTo>
                  <a:lnTo>
                    <a:pt x="54" y="233"/>
                  </a:lnTo>
                  <a:lnTo>
                    <a:pt x="50" y="231"/>
                  </a:lnTo>
                  <a:lnTo>
                    <a:pt x="48" y="229"/>
                  </a:lnTo>
                  <a:lnTo>
                    <a:pt x="48" y="226"/>
                  </a:lnTo>
                  <a:lnTo>
                    <a:pt x="57" y="220"/>
                  </a:lnTo>
                  <a:lnTo>
                    <a:pt x="68" y="211"/>
                  </a:lnTo>
                  <a:lnTo>
                    <a:pt x="80" y="200"/>
                  </a:lnTo>
                  <a:lnTo>
                    <a:pt x="95" y="188"/>
                  </a:lnTo>
                  <a:lnTo>
                    <a:pt x="110" y="175"/>
                  </a:lnTo>
                  <a:lnTo>
                    <a:pt x="123" y="163"/>
                  </a:lnTo>
                  <a:lnTo>
                    <a:pt x="136" y="154"/>
                  </a:lnTo>
                  <a:lnTo>
                    <a:pt x="147" y="147"/>
                  </a:lnTo>
                  <a:lnTo>
                    <a:pt x="153" y="143"/>
                  </a:lnTo>
                  <a:lnTo>
                    <a:pt x="159" y="141"/>
                  </a:lnTo>
                  <a:lnTo>
                    <a:pt x="166" y="138"/>
                  </a:lnTo>
                  <a:lnTo>
                    <a:pt x="171" y="137"/>
                  </a:lnTo>
                  <a:lnTo>
                    <a:pt x="178" y="136"/>
                  </a:lnTo>
                  <a:lnTo>
                    <a:pt x="183" y="136"/>
                  </a:lnTo>
                  <a:lnTo>
                    <a:pt x="190" y="137"/>
                  </a:lnTo>
                  <a:lnTo>
                    <a:pt x="195" y="138"/>
                  </a:lnTo>
                  <a:lnTo>
                    <a:pt x="199" y="140"/>
                  </a:lnTo>
                  <a:lnTo>
                    <a:pt x="205" y="143"/>
                  </a:lnTo>
                  <a:lnTo>
                    <a:pt x="209" y="148"/>
                  </a:lnTo>
                  <a:lnTo>
                    <a:pt x="215" y="153"/>
                  </a:lnTo>
                  <a:lnTo>
                    <a:pt x="218" y="159"/>
                  </a:lnTo>
                  <a:lnTo>
                    <a:pt x="222" y="165"/>
                  </a:lnTo>
                  <a:lnTo>
                    <a:pt x="225" y="172"/>
                  </a:lnTo>
                  <a:lnTo>
                    <a:pt x="228" y="179"/>
                  </a:lnTo>
                  <a:lnTo>
                    <a:pt x="230" y="188"/>
                  </a:lnTo>
                  <a:lnTo>
                    <a:pt x="233" y="202"/>
                  </a:lnTo>
                  <a:lnTo>
                    <a:pt x="236" y="219"/>
                  </a:lnTo>
                  <a:lnTo>
                    <a:pt x="240" y="242"/>
                  </a:lnTo>
                  <a:lnTo>
                    <a:pt x="242" y="252"/>
                  </a:lnTo>
                  <a:lnTo>
                    <a:pt x="244" y="269"/>
                  </a:lnTo>
                  <a:lnTo>
                    <a:pt x="246" y="287"/>
                  </a:lnTo>
                  <a:lnTo>
                    <a:pt x="247" y="301"/>
                  </a:lnTo>
                  <a:lnTo>
                    <a:pt x="250" y="314"/>
                  </a:lnTo>
                  <a:lnTo>
                    <a:pt x="255" y="328"/>
                  </a:lnTo>
                  <a:lnTo>
                    <a:pt x="258" y="335"/>
                  </a:lnTo>
                  <a:lnTo>
                    <a:pt x="261" y="342"/>
                  </a:lnTo>
                  <a:lnTo>
                    <a:pt x="265" y="347"/>
                  </a:lnTo>
                  <a:lnTo>
                    <a:pt x="269" y="353"/>
                  </a:lnTo>
                  <a:lnTo>
                    <a:pt x="273" y="357"/>
                  </a:lnTo>
                  <a:lnTo>
                    <a:pt x="277" y="359"/>
                  </a:lnTo>
                  <a:lnTo>
                    <a:pt x="282" y="361"/>
                  </a:lnTo>
                  <a:lnTo>
                    <a:pt x="286" y="362"/>
                  </a:lnTo>
                  <a:lnTo>
                    <a:pt x="289" y="364"/>
                  </a:lnTo>
                  <a:lnTo>
                    <a:pt x="293" y="362"/>
                  </a:lnTo>
                  <a:lnTo>
                    <a:pt x="298" y="360"/>
                  </a:lnTo>
                  <a:lnTo>
                    <a:pt x="302" y="358"/>
                  </a:lnTo>
                  <a:lnTo>
                    <a:pt x="307" y="353"/>
                  </a:lnTo>
                  <a:lnTo>
                    <a:pt x="314" y="345"/>
                  </a:lnTo>
                  <a:lnTo>
                    <a:pt x="321" y="334"/>
                  </a:lnTo>
                  <a:lnTo>
                    <a:pt x="329" y="320"/>
                  </a:lnTo>
                  <a:lnTo>
                    <a:pt x="337" y="304"/>
                  </a:lnTo>
                  <a:lnTo>
                    <a:pt x="343" y="290"/>
                  </a:lnTo>
                  <a:lnTo>
                    <a:pt x="347" y="277"/>
                  </a:lnTo>
                  <a:lnTo>
                    <a:pt x="348" y="266"/>
                  </a:lnTo>
                  <a:lnTo>
                    <a:pt x="350" y="253"/>
                  </a:lnTo>
                  <a:lnTo>
                    <a:pt x="347" y="243"/>
                  </a:lnTo>
                  <a:lnTo>
                    <a:pt x="346" y="238"/>
                  </a:lnTo>
                  <a:lnTo>
                    <a:pt x="344" y="234"/>
                  </a:lnTo>
                  <a:lnTo>
                    <a:pt x="342" y="231"/>
                  </a:lnTo>
                  <a:lnTo>
                    <a:pt x="339" y="229"/>
                  </a:lnTo>
                  <a:lnTo>
                    <a:pt x="331" y="224"/>
                  </a:lnTo>
                  <a:lnTo>
                    <a:pt x="321" y="222"/>
                  </a:lnTo>
                  <a:lnTo>
                    <a:pt x="310" y="222"/>
                  </a:lnTo>
                  <a:lnTo>
                    <a:pt x="296" y="222"/>
                  </a:lnTo>
                  <a:lnTo>
                    <a:pt x="299" y="213"/>
                  </a:lnTo>
                  <a:lnTo>
                    <a:pt x="303" y="205"/>
                  </a:lnTo>
                  <a:lnTo>
                    <a:pt x="307" y="196"/>
                  </a:lnTo>
                  <a:lnTo>
                    <a:pt x="313" y="188"/>
                  </a:lnTo>
                  <a:lnTo>
                    <a:pt x="318" y="180"/>
                  </a:lnTo>
                  <a:lnTo>
                    <a:pt x="324" y="172"/>
                  </a:lnTo>
                  <a:lnTo>
                    <a:pt x="329" y="167"/>
                  </a:lnTo>
                  <a:lnTo>
                    <a:pt x="336" y="161"/>
                  </a:lnTo>
                  <a:lnTo>
                    <a:pt x="347" y="151"/>
                  </a:lnTo>
                  <a:lnTo>
                    <a:pt x="359" y="142"/>
                  </a:lnTo>
                  <a:lnTo>
                    <a:pt x="371" y="136"/>
                  </a:lnTo>
                  <a:lnTo>
                    <a:pt x="382" y="131"/>
                  </a:lnTo>
                  <a:lnTo>
                    <a:pt x="391" y="128"/>
                  </a:lnTo>
                  <a:lnTo>
                    <a:pt x="397" y="126"/>
                  </a:lnTo>
                  <a:lnTo>
                    <a:pt x="410" y="125"/>
                  </a:lnTo>
                  <a:lnTo>
                    <a:pt x="421" y="124"/>
                  </a:lnTo>
                  <a:lnTo>
                    <a:pt x="432" y="125"/>
                  </a:lnTo>
                  <a:lnTo>
                    <a:pt x="440" y="127"/>
                  </a:lnTo>
                  <a:lnTo>
                    <a:pt x="449" y="129"/>
                  </a:lnTo>
                  <a:lnTo>
                    <a:pt x="456" y="132"/>
                  </a:lnTo>
                  <a:lnTo>
                    <a:pt x="463" y="138"/>
                  </a:lnTo>
                  <a:lnTo>
                    <a:pt x="468" y="143"/>
                  </a:lnTo>
                  <a:lnTo>
                    <a:pt x="472" y="148"/>
                  </a:lnTo>
                  <a:lnTo>
                    <a:pt x="474" y="153"/>
                  </a:lnTo>
                  <a:lnTo>
                    <a:pt x="476" y="158"/>
                  </a:lnTo>
                  <a:lnTo>
                    <a:pt x="477" y="165"/>
                  </a:lnTo>
                  <a:lnTo>
                    <a:pt x="478" y="171"/>
                  </a:lnTo>
                  <a:lnTo>
                    <a:pt x="478" y="178"/>
                  </a:lnTo>
                  <a:lnTo>
                    <a:pt x="478" y="185"/>
                  </a:lnTo>
                  <a:lnTo>
                    <a:pt x="476" y="193"/>
                  </a:lnTo>
                  <a:close/>
                </a:path>
              </a:pathLst>
            </a:custGeom>
            <a:solidFill>
              <a:srgbClr val="37322C"/>
            </a:solidFill>
            <a:ln>
              <a:noFill/>
            </a:ln>
            <a:effectLst>
              <a:outerShdw blurRad="508000" sx="95000" rotWithShape="0" algn="tl" dir="2700000" dist="228600" sy="95000">
                <a:srgbClr val="000000">
                  <a:alpha val="22745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4000">
                <a:solidFill>
                  <a:srgbClr val="0260FE"/>
                </a:solidFill>
                <a:latin typeface="IBM Plex Sans Medium"/>
                <a:ea typeface="IBM Plex Sans Medium"/>
                <a:cs typeface="IBM Plex Sans Medium"/>
                <a:sym typeface="IBM Plex Sans Medium"/>
              </a:endParaRPr>
            </a:p>
          </p:txBody>
        </p:sp>
      </p:grpSp>
      <p:pic>
        <p:nvPicPr>
          <p:cNvPr id="45" name="Google Shape;45;p23"/>
          <p:cNvPicPr preferRelativeResize="0"/>
          <p:nvPr/>
        </p:nvPicPr>
        <p:blipFill rotWithShape="1">
          <a:blip r:embed="rId3">
            <a:alphaModFix/>
          </a:blip>
          <a:srcRect b="0" l="21986" r="21986" t="0"/>
          <a:stretch/>
        </p:blipFill>
        <p:spPr>
          <a:xfrm>
            <a:off x="1483567" y="979054"/>
            <a:ext cx="3331029" cy="5878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4"/>
          <p:cNvSpPr txBox="1"/>
          <p:nvPr/>
        </p:nvSpPr>
        <p:spPr>
          <a:xfrm>
            <a:off x="966658" y="2103458"/>
            <a:ext cx="5845562" cy="2308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Welcome the Sensual Side of Beauty Aestehtic</a:t>
            </a:r>
            <a:endParaRPr/>
          </a:p>
        </p:txBody>
      </p:sp>
      <p:sp>
        <p:nvSpPr>
          <p:cNvPr id="51" name="Google Shape;51;p24"/>
          <p:cNvSpPr txBox="1"/>
          <p:nvPr/>
        </p:nvSpPr>
        <p:spPr>
          <a:xfrm>
            <a:off x="1000267" y="1648867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52" name="Google Shape;52;p24"/>
          <p:cNvSpPr txBox="1"/>
          <p:nvPr/>
        </p:nvSpPr>
        <p:spPr>
          <a:xfrm>
            <a:off x="1009598" y="4477099"/>
            <a:ext cx="4999317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F2F2F2"/>
                </a:solidFill>
                <a:latin typeface="Barlow"/>
                <a:ea typeface="Barlow"/>
                <a:cs typeface="Barlow"/>
                <a:sym typeface="Barlow"/>
              </a:rPr>
              <a:t>Furthermore, the subjectivity of aesthetics can lead to debates and disagreements. What one person finds</a:t>
            </a:r>
            <a:endParaRPr sz="1400">
              <a:solidFill>
                <a:srgbClr val="F2F2F2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53" name="Google Shape;53;p24"/>
          <p:cNvPicPr preferRelativeResize="0"/>
          <p:nvPr/>
        </p:nvPicPr>
        <p:blipFill rotWithShape="1">
          <a:blip r:embed="rId3">
            <a:alphaModFix/>
          </a:blip>
          <a:srcRect b="0" l="5320" r="5320" t="0"/>
          <a:stretch/>
        </p:blipFill>
        <p:spPr>
          <a:xfrm>
            <a:off x="7355016" y="1287000"/>
            <a:ext cx="3870326" cy="4284000"/>
          </a:xfrm>
          <a:custGeom>
            <a:rect b="b" l="l" r="r" t="t"/>
            <a:pathLst>
              <a:path extrusionOk="0" h="4284000" w="3870326">
                <a:moveTo>
                  <a:pt x="2920849" y="567651"/>
                </a:moveTo>
                <a:cubicBezTo>
                  <a:pt x="3445231" y="567651"/>
                  <a:pt x="3870326" y="992746"/>
                  <a:pt x="3870326" y="1517128"/>
                </a:cubicBezTo>
                <a:cubicBezTo>
                  <a:pt x="3870326" y="2122926"/>
                  <a:pt x="3870325" y="2728725"/>
                  <a:pt x="3870325" y="3334523"/>
                </a:cubicBezTo>
                <a:cubicBezTo>
                  <a:pt x="3870325" y="3858905"/>
                  <a:pt x="3445230" y="4284000"/>
                  <a:pt x="2920848" y="4284000"/>
                </a:cubicBezTo>
                <a:lnTo>
                  <a:pt x="2920849" y="4283999"/>
                </a:lnTo>
                <a:cubicBezTo>
                  <a:pt x="2396467" y="4283999"/>
                  <a:pt x="1971372" y="3858904"/>
                  <a:pt x="1971372" y="3334522"/>
                </a:cubicBezTo>
                <a:lnTo>
                  <a:pt x="1971372" y="1517128"/>
                </a:lnTo>
                <a:cubicBezTo>
                  <a:pt x="1971372" y="992746"/>
                  <a:pt x="2396467" y="567651"/>
                  <a:pt x="2920849" y="567651"/>
                </a:cubicBezTo>
                <a:close/>
                <a:moveTo>
                  <a:pt x="949477" y="0"/>
                </a:moveTo>
                <a:cubicBezTo>
                  <a:pt x="1473859" y="0"/>
                  <a:pt x="1898954" y="425095"/>
                  <a:pt x="1898954" y="949477"/>
                </a:cubicBezTo>
                <a:cubicBezTo>
                  <a:pt x="1898954" y="1555275"/>
                  <a:pt x="1898953" y="2161074"/>
                  <a:pt x="1898953" y="2766872"/>
                </a:cubicBezTo>
                <a:cubicBezTo>
                  <a:pt x="1898953" y="3291254"/>
                  <a:pt x="1473858" y="3716349"/>
                  <a:pt x="949476" y="3716349"/>
                </a:cubicBezTo>
                <a:lnTo>
                  <a:pt x="949477" y="3716348"/>
                </a:lnTo>
                <a:cubicBezTo>
                  <a:pt x="425095" y="3716348"/>
                  <a:pt x="0" y="3291253"/>
                  <a:pt x="0" y="2766871"/>
                </a:cubicBezTo>
                <a:lnTo>
                  <a:pt x="0" y="949477"/>
                </a:lnTo>
                <a:cubicBezTo>
                  <a:pt x="0" y="425095"/>
                  <a:pt x="425095" y="0"/>
                  <a:pt x="949477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5"/>
          <p:cNvSpPr/>
          <p:nvPr/>
        </p:nvSpPr>
        <p:spPr>
          <a:xfrm rot="7200000">
            <a:off x="727670" y="4449214"/>
            <a:ext cx="3680520" cy="3680520"/>
          </a:xfrm>
          <a:prstGeom prst="blockArc">
            <a:avLst>
              <a:gd fmla="val 7095580" name="adj1"/>
              <a:gd fmla="val 6452842" name="adj2"/>
              <a:gd fmla="val 7344" name="adj3"/>
            </a:avLst>
          </a:prstGeom>
          <a:solidFill>
            <a:srgbClr val="37322C">
              <a:alpha val="784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25"/>
          <p:cNvSpPr txBox="1"/>
          <p:nvPr/>
        </p:nvSpPr>
        <p:spPr>
          <a:xfrm>
            <a:off x="3861388" y="2195790"/>
            <a:ext cx="5004934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Philosophical Questions Raised by Beauty</a:t>
            </a:r>
            <a:endParaRPr/>
          </a:p>
        </p:txBody>
      </p:sp>
      <p:sp>
        <p:nvSpPr>
          <p:cNvPr id="60" name="Google Shape;60;p25"/>
          <p:cNvSpPr txBox="1"/>
          <p:nvPr/>
        </p:nvSpPr>
        <p:spPr>
          <a:xfrm>
            <a:off x="4561964" y="1648867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61" name="Google Shape;61;p25"/>
          <p:cNvSpPr txBox="1"/>
          <p:nvPr/>
        </p:nvSpPr>
        <p:spPr>
          <a:xfrm>
            <a:off x="6951306" y="5329829"/>
            <a:ext cx="433968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 its challenges. The pursuit of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62" name="Google Shape;62;p25"/>
          <p:cNvSpPr txBox="1"/>
          <p:nvPr/>
        </p:nvSpPr>
        <p:spPr>
          <a:xfrm>
            <a:off x="7687204" y="4947886"/>
            <a:ext cx="36037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Creative Endeavors</a:t>
            </a:r>
            <a:endParaRPr/>
          </a:p>
        </p:txBody>
      </p:sp>
      <p:pic>
        <p:nvPicPr>
          <p:cNvPr id="63" name="Google Shape;63;p25"/>
          <p:cNvPicPr preferRelativeResize="0"/>
          <p:nvPr/>
        </p:nvPicPr>
        <p:blipFill rotWithShape="1">
          <a:blip r:embed="rId3">
            <a:alphaModFix/>
          </a:blip>
          <a:srcRect b="0" l="14644" r="14644" t="0"/>
          <a:stretch/>
        </p:blipFill>
        <p:spPr>
          <a:xfrm>
            <a:off x="-1" y="1181281"/>
            <a:ext cx="3214255" cy="44954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5"/>
          <p:cNvPicPr preferRelativeResize="0"/>
          <p:nvPr/>
        </p:nvPicPr>
        <p:blipFill rotWithShape="1">
          <a:blip r:embed="rId3">
            <a:alphaModFix/>
          </a:blip>
          <a:srcRect b="0" l="14641" r="14641" t="0"/>
          <a:stretch/>
        </p:blipFill>
        <p:spPr>
          <a:xfrm>
            <a:off x="9513456" y="497791"/>
            <a:ext cx="2678544" cy="3746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6"/>
          <p:cNvSpPr/>
          <p:nvPr/>
        </p:nvSpPr>
        <p:spPr>
          <a:xfrm>
            <a:off x="0" y="0"/>
            <a:ext cx="2743200" cy="6858000"/>
          </a:xfrm>
          <a:prstGeom prst="rect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26"/>
          <p:cNvSpPr txBox="1"/>
          <p:nvPr/>
        </p:nvSpPr>
        <p:spPr>
          <a:xfrm>
            <a:off x="5446542" y="1843885"/>
            <a:ext cx="6069659" cy="144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Aesthetic Innovation in Product Design</a:t>
            </a:r>
            <a:endParaRPr/>
          </a:p>
        </p:txBody>
      </p:sp>
      <p:sp>
        <p:nvSpPr>
          <p:cNvPr id="71" name="Google Shape;71;p26"/>
          <p:cNvSpPr txBox="1"/>
          <p:nvPr/>
        </p:nvSpPr>
        <p:spPr>
          <a:xfrm>
            <a:off x="5427880" y="1396946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72" name="Google Shape;72;p26"/>
          <p:cNvSpPr txBox="1"/>
          <p:nvPr/>
        </p:nvSpPr>
        <p:spPr>
          <a:xfrm>
            <a:off x="5437211" y="3384494"/>
            <a:ext cx="5793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 inspiration and joy, it's not without its challenges. The pursuit of beauty can sometimes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73" name="Google Shape;73;p26"/>
          <p:cNvSpPr txBox="1"/>
          <p:nvPr/>
        </p:nvSpPr>
        <p:spPr>
          <a:xfrm>
            <a:off x="5390556" y="4543246"/>
            <a:ext cx="19473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200+</a:t>
            </a:r>
            <a:endParaRPr/>
          </a:p>
        </p:txBody>
      </p:sp>
      <p:sp>
        <p:nvSpPr>
          <p:cNvPr id="74" name="Google Shape;74;p26"/>
          <p:cNvSpPr txBox="1"/>
          <p:nvPr/>
        </p:nvSpPr>
        <p:spPr>
          <a:xfrm>
            <a:off x="5420802" y="5157879"/>
            <a:ext cx="13218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Streetwear</a:t>
            </a:r>
            <a:endParaRPr/>
          </a:p>
        </p:txBody>
      </p:sp>
      <p:sp>
        <p:nvSpPr>
          <p:cNvPr id="75" name="Google Shape;75;p26"/>
          <p:cNvSpPr txBox="1"/>
          <p:nvPr/>
        </p:nvSpPr>
        <p:spPr>
          <a:xfrm>
            <a:off x="7098058" y="4543246"/>
            <a:ext cx="19473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2,500k</a:t>
            </a:r>
            <a:endParaRPr/>
          </a:p>
        </p:txBody>
      </p:sp>
      <p:sp>
        <p:nvSpPr>
          <p:cNvPr id="76" name="Google Shape;76;p26"/>
          <p:cNvSpPr txBox="1"/>
          <p:nvPr/>
        </p:nvSpPr>
        <p:spPr>
          <a:xfrm>
            <a:off x="7128304" y="5157879"/>
            <a:ext cx="13218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Streetwear</a:t>
            </a:r>
            <a:endParaRPr/>
          </a:p>
        </p:txBody>
      </p:sp>
      <p:sp>
        <p:nvSpPr>
          <p:cNvPr id="77" name="Google Shape;77;p26"/>
          <p:cNvSpPr txBox="1"/>
          <p:nvPr/>
        </p:nvSpPr>
        <p:spPr>
          <a:xfrm>
            <a:off x="9283280" y="4543246"/>
            <a:ext cx="1947385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3,4M</a:t>
            </a:r>
            <a:endParaRPr/>
          </a:p>
        </p:txBody>
      </p:sp>
      <p:sp>
        <p:nvSpPr>
          <p:cNvPr id="78" name="Google Shape;78;p26"/>
          <p:cNvSpPr txBox="1"/>
          <p:nvPr/>
        </p:nvSpPr>
        <p:spPr>
          <a:xfrm>
            <a:off x="9313526" y="5157879"/>
            <a:ext cx="13218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Streetwear</a:t>
            </a:r>
            <a:endParaRPr/>
          </a:p>
        </p:txBody>
      </p:sp>
      <p:pic>
        <p:nvPicPr>
          <p:cNvPr id="79" name="Google Shape;79;p26"/>
          <p:cNvPicPr preferRelativeResize="0"/>
          <p:nvPr/>
        </p:nvPicPr>
        <p:blipFill rotWithShape="1">
          <a:blip r:embed="rId3">
            <a:alphaModFix/>
          </a:blip>
          <a:srcRect b="0" l="16827" r="16827" t="0"/>
          <a:stretch/>
        </p:blipFill>
        <p:spPr>
          <a:xfrm>
            <a:off x="992907" y="819728"/>
            <a:ext cx="3500583" cy="5218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7"/>
          <p:cNvSpPr/>
          <p:nvPr/>
        </p:nvSpPr>
        <p:spPr>
          <a:xfrm>
            <a:off x="3901639" y="3617983"/>
            <a:ext cx="665851" cy="665851"/>
          </a:xfrm>
          <a:custGeom>
            <a:rect b="b" l="l" r="r" t="t"/>
            <a:pathLst>
              <a:path extrusionOk="0" h="417" w="417">
                <a:moveTo>
                  <a:pt x="381" y="203"/>
                </a:moveTo>
                <a:lnTo>
                  <a:pt x="381" y="203"/>
                </a:lnTo>
                <a:cubicBezTo>
                  <a:pt x="381" y="177"/>
                  <a:pt x="399" y="159"/>
                  <a:pt x="416" y="141"/>
                </a:cubicBezTo>
                <a:cubicBezTo>
                  <a:pt x="416" y="132"/>
                  <a:pt x="408" y="115"/>
                  <a:pt x="408" y="106"/>
                </a:cubicBezTo>
                <a:cubicBezTo>
                  <a:pt x="372" y="115"/>
                  <a:pt x="354" y="97"/>
                  <a:pt x="337" y="79"/>
                </a:cubicBezTo>
                <a:cubicBezTo>
                  <a:pt x="319" y="62"/>
                  <a:pt x="310" y="44"/>
                  <a:pt x="319" y="17"/>
                </a:cubicBezTo>
                <a:cubicBezTo>
                  <a:pt x="310" y="9"/>
                  <a:pt x="293" y="0"/>
                  <a:pt x="275" y="0"/>
                </a:cubicBezTo>
                <a:cubicBezTo>
                  <a:pt x="266" y="17"/>
                  <a:pt x="240" y="35"/>
                  <a:pt x="213" y="35"/>
                </a:cubicBezTo>
                <a:cubicBezTo>
                  <a:pt x="187" y="35"/>
                  <a:pt x="160" y="17"/>
                  <a:pt x="151" y="0"/>
                </a:cubicBezTo>
                <a:cubicBezTo>
                  <a:pt x="133" y="0"/>
                  <a:pt x="116" y="9"/>
                  <a:pt x="107" y="17"/>
                </a:cubicBezTo>
                <a:cubicBezTo>
                  <a:pt x="116" y="44"/>
                  <a:pt x="107" y="62"/>
                  <a:pt x="89" y="79"/>
                </a:cubicBezTo>
                <a:cubicBezTo>
                  <a:pt x="72" y="97"/>
                  <a:pt x="44" y="115"/>
                  <a:pt x="18" y="106"/>
                </a:cubicBezTo>
                <a:cubicBezTo>
                  <a:pt x="18" y="115"/>
                  <a:pt x="9" y="132"/>
                  <a:pt x="0" y="141"/>
                </a:cubicBezTo>
                <a:cubicBezTo>
                  <a:pt x="27" y="159"/>
                  <a:pt x="44" y="177"/>
                  <a:pt x="44" y="203"/>
                </a:cubicBezTo>
                <a:cubicBezTo>
                  <a:pt x="44" y="230"/>
                  <a:pt x="27" y="256"/>
                  <a:pt x="0" y="275"/>
                </a:cubicBezTo>
                <a:cubicBezTo>
                  <a:pt x="9" y="283"/>
                  <a:pt x="18" y="301"/>
                  <a:pt x="18" y="310"/>
                </a:cubicBezTo>
                <a:cubicBezTo>
                  <a:pt x="44" y="310"/>
                  <a:pt x="72" y="310"/>
                  <a:pt x="89" y="328"/>
                </a:cubicBezTo>
                <a:cubicBezTo>
                  <a:pt x="107" y="345"/>
                  <a:pt x="116" y="372"/>
                  <a:pt x="107" y="398"/>
                </a:cubicBezTo>
                <a:cubicBezTo>
                  <a:pt x="116" y="407"/>
                  <a:pt x="133" y="407"/>
                  <a:pt x="151" y="416"/>
                </a:cubicBezTo>
                <a:cubicBezTo>
                  <a:pt x="160" y="389"/>
                  <a:pt x="187" y="372"/>
                  <a:pt x="213" y="372"/>
                </a:cubicBezTo>
                <a:cubicBezTo>
                  <a:pt x="240" y="372"/>
                  <a:pt x="266" y="389"/>
                  <a:pt x="275" y="416"/>
                </a:cubicBezTo>
                <a:cubicBezTo>
                  <a:pt x="293" y="407"/>
                  <a:pt x="310" y="407"/>
                  <a:pt x="319" y="398"/>
                </a:cubicBezTo>
                <a:cubicBezTo>
                  <a:pt x="310" y="372"/>
                  <a:pt x="319" y="345"/>
                  <a:pt x="337" y="328"/>
                </a:cubicBezTo>
                <a:cubicBezTo>
                  <a:pt x="354" y="310"/>
                  <a:pt x="372" y="301"/>
                  <a:pt x="408" y="310"/>
                </a:cubicBezTo>
                <a:cubicBezTo>
                  <a:pt x="408" y="292"/>
                  <a:pt x="416" y="283"/>
                  <a:pt x="416" y="265"/>
                </a:cubicBezTo>
                <a:cubicBezTo>
                  <a:pt x="399" y="256"/>
                  <a:pt x="381" y="230"/>
                  <a:pt x="381" y="203"/>
                </a:cubicBezTo>
                <a:close/>
                <a:moveTo>
                  <a:pt x="213" y="292"/>
                </a:moveTo>
                <a:lnTo>
                  <a:pt x="213" y="292"/>
                </a:lnTo>
                <a:cubicBezTo>
                  <a:pt x="160" y="292"/>
                  <a:pt x="125" y="256"/>
                  <a:pt x="125" y="203"/>
                </a:cubicBezTo>
                <a:cubicBezTo>
                  <a:pt x="125" y="159"/>
                  <a:pt x="160" y="115"/>
                  <a:pt x="213" y="115"/>
                </a:cubicBezTo>
                <a:cubicBezTo>
                  <a:pt x="266" y="115"/>
                  <a:pt x="301" y="159"/>
                  <a:pt x="301" y="203"/>
                </a:cubicBezTo>
                <a:cubicBezTo>
                  <a:pt x="301" y="256"/>
                  <a:pt x="266" y="292"/>
                  <a:pt x="213" y="292"/>
                </a:cubicBezTo>
                <a:close/>
              </a:path>
            </a:pathLst>
          </a:cu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7"/>
          <p:cNvSpPr txBox="1"/>
          <p:nvPr/>
        </p:nvSpPr>
        <p:spPr>
          <a:xfrm>
            <a:off x="2839075" y="4975337"/>
            <a:ext cx="3041780" cy="1016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 its challenges. The pursuit of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6" name="Google Shape;86;p27"/>
          <p:cNvSpPr txBox="1"/>
          <p:nvPr/>
        </p:nvSpPr>
        <p:spPr>
          <a:xfrm>
            <a:off x="2558074" y="4593394"/>
            <a:ext cx="36037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Aesthetic Evolution</a:t>
            </a:r>
            <a:endParaRPr/>
          </a:p>
        </p:txBody>
      </p:sp>
      <p:sp>
        <p:nvSpPr>
          <p:cNvPr id="87" name="Google Shape;87;p27"/>
          <p:cNvSpPr txBox="1"/>
          <p:nvPr/>
        </p:nvSpPr>
        <p:spPr>
          <a:xfrm>
            <a:off x="6311145" y="4962726"/>
            <a:ext cx="3041780" cy="1016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 its challenges. The pursuit of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88" name="Google Shape;88;p27"/>
          <p:cNvSpPr txBox="1"/>
          <p:nvPr/>
        </p:nvSpPr>
        <p:spPr>
          <a:xfrm>
            <a:off x="6030144" y="4580783"/>
            <a:ext cx="36037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Layered Beauty</a:t>
            </a:r>
            <a:endParaRPr/>
          </a:p>
        </p:txBody>
      </p:sp>
      <p:sp>
        <p:nvSpPr>
          <p:cNvPr id="89" name="Google Shape;89;p27"/>
          <p:cNvSpPr/>
          <p:nvPr/>
        </p:nvSpPr>
        <p:spPr>
          <a:xfrm>
            <a:off x="7432374" y="3617983"/>
            <a:ext cx="799322" cy="671994"/>
          </a:xfrm>
          <a:custGeom>
            <a:rect b="b" l="l" r="r" t="t"/>
            <a:pathLst>
              <a:path extrusionOk="0" h="418" w="49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27"/>
          <p:cNvSpPr txBox="1"/>
          <p:nvPr/>
        </p:nvSpPr>
        <p:spPr>
          <a:xfrm>
            <a:off x="3061171" y="1343930"/>
            <a:ext cx="6069659" cy="144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Descriptions of Beauty and Beyond</a:t>
            </a:r>
            <a:endParaRPr/>
          </a:p>
        </p:txBody>
      </p:sp>
      <p:sp>
        <p:nvSpPr>
          <p:cNvPr id="91" name="Google Shape;91;p27"/>
          <p:cNvSpPr txBox="1"/>
          <p:nvPr/>
        </p:nvSpPr>
        <p:spPr>
          <a:xfrm>
            <a:off x="4294109" y="878329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8"/>
          <p:cNvSpPr txBox="1"/>
          <p:nvPr/>
        </p:nvSpPr>
        <p:spPr>
          <a:xfrm>
            <a:off x="1036494" y="1132166"/>
            <a:ext cx="5298986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Envisioning Beauty in a Technological Tomorrow</a:t>
            </a:r>
            <a:endParaRPr/>
          </a:p>
        </p:txBody>
      </p:sp>
      <p:sp>
        <p:nvSpPr>
          <p:cNvPr id="97" name="Google Shape;97;p28"/>
          <p:cNvSpPr txBox="1"/>
          <p:nvPr/>
        </p:nvSpPr>
        <p:spPr>
          <a:xfrm>
            <a:off x="1055156" y="659890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98" name="Google Shape;98;p28"/>
          <p:cNvSpPr txBox="1"/>
          <p:nvPr/>
        </p:nvSpPr>
        <p:spPr>
          <a:xfrm>
            <a:off x="1055156" y="4260007"/>
            <a:ext cx="5597564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 inspiration and joy, it's not without</a:t>
            </a:r>
            <a:endParaRPr sz="1400">
              <a:solidFill>
                <a:srgbClr val="E0D3C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99" name="Google Shape;99;p28"/>
          <p:cNvSpPr/>
          <p:nvPr/>
        </p:nvSpPr>
        <p:spPr>
          <a:xfrm>
            <a:off x="1147663" y="5321136"/>
            <a:ext cx="261218" cy="261218"/>
          </a:xfrm>
          <a:prstGeom prst="ellipse">
            <a:avLst/>
          </a:prstGeom>
          <a:solidFill>
            <a:srgbClr val="E0D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8"/>
          <p:cNvSpPr/>
          <p:nvPr/>
        </p:nvSpPr>
        <p:spPr>
          <a:xfrm>
            <a:off x="1209399" y="5397395"/>
            <a:ext cx="137746" cy="108700"/>
          </a:xfrm>
          <a:custGeom>
            <a:rect b="b" l="l" r="r" t="t"/>
            <a:pathLst>
              <a:path extrusionOk="0" h="183036" w="231945">
                <a:moveTo>
                  <a:pt x="184979" y="8066"/>
                </a:moveTo>
                <a:lnTo>
                  <a:pt x="76429" y="116613"/>
                </a:lnTo>
                <a:lnTo>
                  <a:pt x="46967" y="87151"/>
                </a:lnTo>
                <a:cubicBezTo>
                  <a:pt x="36221" y="76405"/>
                  <a:pt x="18801" y="76405"/>
                  <a:pt x="8054" y="87151"/>
                </a:cubicBezTo>
                <a:cubicBezTo>
                  <a:pt x="-2685" y="97897"/>
                  <a:pt x="-2685" y="115318"/>
                  <a:pt x="8054" y="126057"/>
                </a:cubicBezTo>
                <a:lnTo>
                  <a:pt x="56977" y="174980"/>
                </a:lnTo>
                <a:cubicBezTo>
                  <a:pt x="62350" y="180353"/>
                  <a:pt x="69391" y="183037"/>
                  <a:pt x="76429" y="183037"/>
                </a:cubicBezTo>
                <a:cubicBezTo>
                  <a:pt x="83470" y="183037"/>
                  <a:pt x="90510" y="180353"/>
                  <a:pt x="95882" y="174980"/>
                </a:cubicBezTo>
                <a:lnTo>
                  <a:pt x="223892" y="46972"/>
                </a:lnTo>
                <a:cubicBezTo>
                  <a:pt x="234630" y="36226"/>
                  <a:pt x="234630" y="18805"/>
                  <a:pt x="223892" y="8066"/>
                </a:cubicBezTo>
                <a:cubicBezTo>
                  <a:pt x="213146" y="-2689"/>
                  <a:pt x="195724" y="-2689"/>
                  <a:pt x="184979" y="8066"/>
                </a:cubicBezTo>
                <a:close/>
              </a:path>
            </a:pathLst>
          </a:cu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28"/>
          <p:cNvSpPr txBox="1"/>
          <p:nvPr/>
        </p:nvSpPr>
        <p:spPr>
          <a:xfrm>
            <a:off x="1652998" y="5239086"/>
            <a:ext cx="36037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D3C1"/>
                </a:solidFill>
                <a:latin typeface="Barlow Medium"/>
                <a:ea typeface="Barlow Medium"/>
                <a:cs typeface="Barlow Medium"/>
                <a:sym typeface="Barlow Medium"/>
              </a:rPr>
              <a:t>Crafting Olfactory Beauty</a:t>
            </a:r>
            <a:endParaRPr/>
          </a:p>
        </p:txBody>
      </p:sp>
      <p:sp>
        <p:nvSpPr>
          <p:cNvPr id="102" name="Google Shape;102;p28"/>
          <p:cNvSpPr/>
          <p:nvPr/>
        </p:nvSpPr>
        <p:spPr>
          <a:xfrm>
            <a:off x="1147663" y="5791101"/>
            <a:ext cx="261218" cy="261218"/>
          </a:xfrm>
          <a:prstGeom prst="ellipse">
            <a:avLst/>
          </a:prstGeom>
          <a:solidFill>
            <a:srgbClr val="E0D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8"/>
          <p:cNvSpPr/>
          <p:nvPr/>
        </p:nvSpPr>
        <p:spPr>
          <a:xfrm>
            <a:off x="1209399" y="5867360"/>
            <a:ext cx="137746" cy="108700"/>
          </a:xfrm>
          <a:custGeom>
            <a:rect b="b" l="l" r="r" t="t"/>
            <a:pathLst>
              <a:path extrusionOk="0" h="183036" w="231945">
                <a:moveTo>
                  <a:pt x="184979" y="8066"/>
                </a:moveTo>
                <a:lnTo>
                  <a:pt x="76429" y="116613"/>
                </a:lnTo>
                <a:lnTo>
                  <a:pt x="46967" y="87151"/>
                </a:lnTo>
                <a:cubicBezTo>
                  <a:pt x="36221" y="76405"/>
                  <a:pt x="18801" y="76405"/>
                  <a:pt x="8054" y="87151"/>
                </a:cubicBezTo>
                <a:cubicBezTo>
                  <a:pt x="-2685" y="97897"/>
                  <a:pt x="-2685" y="115318"/>
                  <a:pt x="8054" y="126057"/>
                </a:cubicBezTo>
                <a:lnTo>
                  <a:pt x="56977" y="174980"/>
                </a:lnTo>
                <a:cubicBezTo>
                  <a:pt x="62350" y="180353"/>
                  <a:pt x="69391" y="183037"/>
                  <a:pt x="76429" y="183037"/>
                </a:cubicBezTo>
                <a:cubicBezTo>
                  <a:pt x="83470" y="183037"/>
                  <a:pt x="90510" y="180353"/>
                  <a:pt x="95882" y="174980"/>
                </a:cubicBezTo>
                <a:lnTo>
                  <a:pt x="223892" y="46972"/>
                </a:lnTo>
                <a:cubicBezTo>
                  <a:pt x="234630" y="36226"/>
                  <a:pt x="234630" y="18805"/>
                  <a:pt x="223892" y="8066"/>
                </a:cubicBezTo>
                <a:cubicBezTo>
                  <a:pt x="213146" y="-2689"/>
                  <a:pt x="195724" y="-2689"/>
                  <a:pt x="184979" y="8066"/>
                </a:cubicBezTo>
                <a:close/>
              </a:path>
            </a:pathLst>
          </a:cu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8"/>
          <p:cNvSpPr txBox="1"/>
          <p:nvPr/>
        </p:nvSpPr>
        <p:spPr>
          <a:xfrm>
            <a:off x="1652998" y="5709051"/>
            <a:ext cx="3603782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D3C1"/>
                </a:solidFill>
                <a:latin typeface="Barlow Medium"/>
                <a:ea typeface="Barlow Medium"/>
                <a:cs typeface="Barlow Medium"/>
                <a:sym typeface="Barlow Medium"/>
              </a:rPr>
              <a:t>Crafting Olfactory Beauty</a:t>
            </a:r>
            <a:endParaRPr/>
          </a:p>
        </p:txBody>
      </p:sp>
      <p:pic>
        <p:nvPicPr>
          <p:cNvPr id="105" name="Google Shape;105;p28"/>
          <p:cNvPicPr preferRelativeResize="0"/>
          <p:nvPr/>
        </p:nvPicPr>
        <p:blipFill rotWithShape="1">
          <a:blip r:embed="rId3">
            <a:alphaModFix/>
          </a:blip>
          <a:srcRect b="0" l="20386" r="20385" t="0"/>
          <a:stretch/>
        </p:blipFill>
        <p:spPr>
          <a:xfrm>
            <a:off x="7405266" y="0"/>
            <a:ext cx="3603782" cy="6017112"/>
          </a:xfrm>
          <a:custGeom>
            <a:rect b="b" l="l" r="r" t="t"/>
            <a:pathLst>
              <a:path extrusionOk="0" h="6017112" w="3603782">
                <a:moveTo>
                  <a:pt x="0" y="0"/>
                </a:moveTo>
                <a:lnTo>
                  <a:pt x="3603782" y="0"/>
                </a:lnTo>
                <a:lnTo>
                  <a:pt x="3603782" y="4215222"/>
                </a:lnTo>
                <a:cubicBezTo>
                  <a:pt x="3603782" y="5148182"/>
                  <a:pt x="2894738" y="5915535"/>
                  <a:pt x="1986124" y="6007810"/>
                </a:cubicBezTo>
                <a:lnTo>
                  <a:pt x="1801911" y="6017112"/>
                </a:lnTo>
                <a:lnTo>
                  <a:pt x="1801871" y="6017112"/>
                </a:lnTo>
                <a:lnTo>
                  <a:pt x="1617658" y="6007810"/>
                </a:lnTo>
                <a:cubicBezTo>
                  <a:pt x="709044" y="5915535"/>
                  <a:pt x="0" y="5148182"/>
                  <a:pt x="0" y="4215222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9"/>
          <p:cNvSpPr txBox="1"/>
          <p:nvPr/>
        </p:nvSpPr>
        <p:spPr>
          <a:xfrm>
            <a:off x="5460564" y="4426301"/>
            <a:ext cx="6305338" cy="144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How Beauty and Identity Converge in</a:t>
            </a:r>
            <a:endParaRPr/>
          </a:p>
        </p:txBody>
      </p:sp>
      <p:sp>
        <p:nvSpPr>
          <p:cNvPr id="111" name="Google Shape;111;p29"/>
          <p:cNvSpPr txBox="1"/>
          <p:nvPr/>
        </p:nvSpPr>
        <p:spPr>
          <a:xfrm>
            <a:off x="5479226" y="4013593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pic>
        <p:nvPicPr>
          <p:cNvPr id="112" name="Google Shape;112;p29"/>
          <p:cNvPicPr preferRelativeResize="0"/>
          <p:nvPr/>
        </p:nvPicPr>
        <p:blipFill rotWithShape="1">
          <a:blip r:embed="rId3">
            <a:alphaModFix/>
          </a:blip>
          <a:srcRect b="36668" l="0" r="0" t="36668"/>
          <a:stretch/>
        </p:blipFill>
        <p:spPr>
          <a:xfrm>
            <a:off x="0" y="0"/>
            <a:ext cx="12192000" cy="3214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9"/>
          <p:cNvPicPr preferRelativeResize="0"/>
          <p:nvPr/>
        </p:nvPicPr>
        <p:blipFill rotWithShape="1">
          <a:blip r:embed="rId4">
            <a:alphaModFix/>
          </a:blip>
          <a:srcRect b="0" l="16552" r="16552" t="0"/>
          <a:stretch/>
        </p:blipFill>
        <p:spPr>
          <a:xfrm>
            <a:off x="960108" y="1607127"/>
            <a:ext cx="3066948" cy="4532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/>
          <p:nvPr/>
        </p:nvSpPr>
        <p:spPr>
          <a:xfrm rot="-5400000">
            <a:off x="6719642" y="-3494"/>
            <a:ext cx="5472360" cy="5472360"/>
          </a:xfrm>
          <a:custGeom>
            <a:rect b="b" l="l" r="r" t="t"/>
            <a:pathLst>
              <a:path extrusionOk="0" h="5472360" w="5472360">
                <a:moveTo>
                  <a:pt x="5472360" y="0"/>
                </a:moveTo>
                <a:lnTo>
                  <a:pt x="5472360" y="4591324"/>
                </a:lnTo>
                <a:lnTo>
                  <a:pt x="4591325" y="5472359"/>
                </a:lnTo>
                <a:lnTo>
                  <a:pt x="0" y="5472360"/>
                </a:lnTo>
                <a:lnTo>
                  <a:pt x="5472360" y="0"/>
                </a:lnTo>
                <a:close/>
              </a:path>
            </a:pathLst>
          </a:cu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30"/>
          <p:cNvSpPr txBox="1"/>
          <p:nvPr/>
        </p:nvSpPr>
        <p:spPr>
          <a:xfrm>
            <a:off x="1223166" y="2057897"/>
            <a:ext cx="6152522" cy="144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Mythology Archetypes and Symbolism in Art</a:t>
            </a:r>
            <a:endParaRPr/>
          </a:p>
        </p:txBody>
      </p:sp>
      <p:sp>
        <p:nvSpPr>
          <p:cNvPr id="120" name="Google Shape;120;p30"/>
          <p:cNvSpPr txBox="1"/>
          <p:nvPr/>
        </p:nvSpPr>
        <p:spPr>
          <a:xfrm>
            <a:off x="1204504" y="1610958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121" name="Google Shape;121;p30"/>
          <p:cNvSpPr txBox="1"/>
          <p:nvPr/>
        </p:nvSpPr>
        <p:spPr>
          <a:xfrm>
            <a:off x="1213835" y="3598506"/>
            <a:ext cx="5793600" cy="19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Furthermore, the subjectivity of aesthetics can lead to debates and disagreements. What one person finds beautiful, another might find unappealing. While aesthetics can be a source of inspiration and joy, it’s</a:t>
            </a:r>
            <a:endParaRPr/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Not without its challenges. The pursuit of beauty can sometimes lead to superficiality, causing us to prioritize appearances over substance.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2" name="Google Shape;122;p30"/>
          <p:cNvPicPr preferRelativeResize="0"/>
          <p:nvPr/>
        </p:nvPicPr>
        <p:blipFill rotWithShape="1">
          <a:blip r:embed="rId3">
            <a:alphaModFix/>
          </a:blip>
          <a:srcRect b="0" l="15082" r="15082" t="0"/>
          <a:stretch/>
        </p:blipFill>
        <p:spPr>
          <a:xfrm>
            <a:off x="8003003" y="1381896"/>
            <a:ext cx="2892489" cy="4094210"/>
          </a:xfrm>
          <a:custGeom>
            <a:rect b="b" l="l" r="r" t="t"/>
            <a:pathLst>
              <a:path extrusionOk="0" h="4094210" w="2892489">
                <a:moveTo>
                  <a:pt x="1969618" y="2289"/>
                </a:moveTo>
                <a:cubicBezTo>
                  <a:pt x="2102237" y="-7267"/>
                  <a:pt x="2229441" y="12930"/>
                  <a:pt x="2346633" y="66198"/>
                </a:cubicBezTo>
                <a:cubicBezTo>
                  <a:pt x="2971658" y="350292"/>
                  <a:pt x="3075224" y="1467479"/>
                  <a:pt x="2577953" y="2561504"/>
                </a:cubicBezTo>
                <a:cubicBezTo>
                  <a:pt x="2080683" y="3655530"/>
                  <a:pt x="1170882" y="4312108"/>
                  <a:pt x="545857" y="4028013"/>
                </a:cubicBezTo>
                <a:cubicBezTo>
                  <a:pt x="-79168" y="3743918"/>
                  <a:pt x="-182734" y="2626732"/>
                  <a:pt x="314537" y="1532707"/>
                </a:cubicBezTo>
                <a:cubicBezTo>
                  <a:pt x="718569" y="643811"/>
                  <a:pt x="1394936" y="43699"/>
                  <a:pt x="1969618" y="2289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1"/>
          <p:cNvSpPr txBox="1"/>
          <p:nvPr/>
        </p:nvSpPr>
        <p:spPr>
          <a:xfrm>
            <a:off x="747245" y="2328480"/>
            <a:ext cx="4208930" cy="28007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Exploring Common Elements of Beauty Across</a:t>
            </a:r>
            <a:endParaRPr/>
          </a:p>
        </p:txBody>
      </p:sp>
      <p:sp>
        <p:nvSpPr>
          <p:cNvPr id="128" name="Google Shape;128;p31"/>
          <p:cNvSpPr txBox="1"/>
          <p:nvPr/>
        </p:nvSpPr>
        <p:spPr>
          <a:xfrm>
            <a:off x="765907" y="1845382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129" name="Google Shape;129;p31"/>
          <p:cNvSpPr txBox="1"/>
          <p:nvPr/>
        </p:nvSpPr>
        <p:spPr>
          <a:xfrm>
            <a:off x="8734628" y="1845382"/>
            <a:ext cx="304178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0" name="Google Shape;130;p31"/>
          <p:cNvSpPr txBox="1"/>
          <p:nvPr/>
        </p:nvSpPr>
        <p:spPr>
          <a:xfrm>
            <a:off x="8734628" y="1463439"/>
            <a:ext cx="28913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Creative Innovation</a:t>
            </a:r>
            <a:endParaRPr/>
          </a:p>
        </p:txBody>
      </p:sp>
      <p:sp>
        <p:nvSpPr>
          <p:cNvPr id="131" name="Google Shape;131;p31"/>
          <p:cNvSpPr txBox="1"/>
          <p:nvPr/>
        </p:nvSpPr>
        <p:spPr>
          <a:xfrm>
            <a:off x="8734628" y="3273082"/>
            <a:ext cx="304178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2" name="Google Shape;132;p31"/>
          <p:cNvSpPr txBox="1"/>
          <p:nvPr/>
        </p:nvSpPr>
        <p:spPr>
          <a:xfrm>
            <a:off x="8734628" y="2891139"/>
            <a:ext cx="28913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Creative Innovation</a:t>
            </a:r>
            <a:endParaRPr/>
          </a:p>
        </p:txBody>
      </p:sp>
      <p:sp>
        <p:nvSpPr>
          <p:cNvPr id="133" name="Google Shape;133;p31"/>
          <p:cNvSpPr txBox="1"/>
          <p:nvPr/>
        </p:nvSpPr>
        <p:spPr>
          <a:xfrm>
            <a:off x="8734628" y="4700782"/>
            <a:ext cx="304178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4" name="Google Shape;134;p31"/>
          <p:cNvSpPr txBox="1"/>
          <p:nvPr/>
        </p:nvSpPr>
        <p:spPr>
          <a:xfrm>
            <a:off x="8734628" y="4318839"/>
            <a:ext cx="28913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Creative Innovation</a:t>
            </a:r>
            <a:endParaRPr/>
          </a:p>
        </p:txBody>
      </p:sp>
      <p:pic>
        <p:nvPicPr>
          <p:cNvPr id="135" name="Google Shape;135;p31"/>
          <p:cNvPicPr preferRelativeResize="0"/>
          <p:nvPr/>
        </p:nvPicPr>
        <p:blipFill rotWithShape="1">
          <a:blip r:embed="rId3">
            <a:alphaModFix/>
          </a:blip>
          <a:srcRect b="0" l="16552" r="16552" t="0"/>
          <a:stretch/>
        </p:blipFill>
        <p:spPr>
          <a:xfrm>
            <a:off x="4956175" y="1162627"/>
            <a:ext cx="3066948" cy="45327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2"/>
          <p:cNvSpPr txBox="1"/>
          <p:nvPr/>
        </p:nvSpPr>
        <p:spPr>
          <a:xfrm>
            <a:off x="6840195" y="1903011"/>
            <a:ext cx="4823072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The Power of Delicate Details in Art and Design</a:t>
            </a:r>
            <a:endParaRPr/>
          </a:p>
        </p:txBody>
      </p:sp>
      <p:sp>
        <p:nvSpPr>
          <p:cNvPr id="141" name="Google Shape;141;p32"/>
          <p:cNvSpPr txBox="1"/>
          <p:nvPr/>
        </p:nvSpPr>
        <p:spPr>
          <a:xfrm>
            <a:off x="6821532" y="1491221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142" name="Google Shape;142;p32"/>
          <p:cNvSpPr txBox="1"/>
          <p:nvPr/>
        </p:nvSpPr>
        <p:spPr>
          <a:xfrm>
            <a:off x="6830863" y="4102869"/>
            <a:ext cx="50562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 inspiration and joy, it's not without its challenges. The pursuit of beauty can sometimes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3" name="Google Shape;143;p32"/>
          <p:cNvPicPr preferRelativeResize="0"/>
          <p:nvPr/>
        </p:nvPicPr>
        <p:blipFill rotWithShape="1">
          <a:blip r:embed="rId3">
            <a:alphaModFix/>
          </a:blip>
          <a:srcRect b="20578" l="0" r="0" t="20579"/>
          <a:stretch/>
        </p:blipFill>
        <p:spPr>
          <a:xfrm>
            <a:off x="734293" y="825500"/>
            <a:ext cx="5361707" cy="3119579"/>
          </a:xfrm>
          <a:prstGeom prst="roundRect">
            <a:avLst>
              <a:gd fmla="val 5712" name="adj"/>
            </a:avLst>
          </a:prstGeom>
          <a:noFill/>
          <a:ln>
            <a:noFill/>
          </a:ln>
        </p:spPr>
      </p:pic>
      <p:pic>
        <p:nvPicPr>
          <p:cNvPr id="144" name="Google Shape;144;p32"/>
          <p:cNvPicPr preferRelativeResize="0"/>
          <p:nvPr/>
        </p:nvPicPr>
        <p:blipFill rotWithShape="1">
          <a:blip r:embed="rId3">
            <a:alphaModFix/>
          </a:blip>
          <a:srcRect b="11389" l="0" r="0" t="11388"/>
          <a:stretch/>
        </p:blipFill>
        <p:spPr>
          <a:xfrm>
            <a:off x="734293" y="4045527"/>
            <a:ext cx="2620818" cy="1999671"/>
          </a:xfrm>
          <a:prstGeom prst="roundRect">
            <a:avLst>
              <a:gd fmla="val 8815" name="adj"/>
            </a:avLst>
          </a:prstGeom>
          <a:noFill/>
          <a:ln>
            <a:noFill/>
          </a:ln>
        </p:spPr>
      </p:pic>
      <p:pic>
        <p:nvPicPr>
          <p:cNvPr id="145" name="Google Shape;145;p32"/>
          <p:cNvPicPr preferRelativeResize="0"/>
          <p:nvPr/>
        </p:nvPicPr>
        <p:blipFill rotWithShape="1">
          <a:blip r:embed="rId3">
            <a:alphaModFix/>
          </a:blip>
          <a:srcRect b="11413" l="0" r="0" t="11413"/>
          <a:stretch/>
        </p:blipFill>
        <p:spPr>
          <a:xfrm>
            <a:off x="3475182" y="4045527"/>
            <a:ext cx="2620818" cy="1999671"/>
          </a:xfrm>
          <a:prstGeom prst="roundRect">
            <a:avLst>
              <a:gd fmla="val 927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3"/>
          <p:cNvSpPr txBox="1"/>
          <p:nvPr/>
        </p:nvSpPr>
        <p:spPr>
          <a:xfrm>
            <a:off x="3061171" y="942712"/>
            <a:ext cx="6353417" cy="144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Lines Between Realism and Abstraction</a:t>
            </a:r>
            <a:endParaRPr/>
          </a:p>
        </p:txBody>
      </p:sp>
      <p:sp>
        <p:nvSpPr>
          <p:cNvPr id="151" name="Google Shape;151;p33"/>
          <p:cNvSpPr txBox="1"/>
          <p:nvPr/>
        </p:nvSpPr>
        <p:spPr>
          <a:xfrm>
            <a:off x="4294109" y="523766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152" name="Google Shape;152;p33"/>
          <p:cNvSpPr txBox="1"/>
          <p:nvPr/>
        </p:nvSpPr>
        <p:spPr>
          <a:xfrm>
            <a:off x="2092037" y="5611206"/>
            <a:ext cx="8007926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 inspiration and joy, it's not without its challenges. The pursuit of beauty can sometimes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3" name="Google Shape;153;p33"/>
          <p:cNvPicPr preferRelativeResize="0"/>
          <p:nvPr/>
        </p:nvPicPr>
        <p:blipFill rotWithShape="1">
          <a:blip r:embed="rId3">
            <a:alphaModFix/>
          </a:blip>
          <a:srcRect b="0" l="7880" r="7880" t="0"/>
          <a:stretch/>
        </p:blipFill>
        <p:spPr>
          <a:xfrm>
            <a:off x="940690" y="2644081"/>
            <a:ext cx="2310507" cy="2712305"/>
          </a:xfrm>
          <a:prstGeom prst="roundRect">
            <a:avLst>
              <a:gd fmla="val 6799" name="adj"/>
            </a:avLst>
          </a:prstGeom>
          <a:noFill/>
          <a:ln>
            <a:noFill/>
          </a:ln>
        </p:spPr>
      </p:pic>
      <p:pic>
        <p:nvPicPr>
          <p:cNvPr id="154" name="Google Shape;154;p33"/>
          <p:cNvPicPr preferRelativeResize="0"/>
          <p:nvPr/>
        </p:nvPicPr>
        <p:blipFill rotWithShape="1">
          <a:blip r:embed="rId3">
            <a:alphaModFix/>
          </a:blip>
          <a:srcRect b="0" l="7880" r="7880" t="0"/>
          <a:stretch/>
        </p:blipFill>
        <p:spPr>
          <a:xfrm>
            <a:off x="3609999" y="2644081"/>
            <a:ext cx="2310507" cy="2712305"/>
          </a:xfrm>
          <a:prstGeom prst="roundRect">
            <a:avLst>
              <a:gd fmla="val 6799" name="adj"/>
            </a:avLst>
          </a:prstGeom>
          <a:noFill/>
          <a:ln>
            <a:noFill/>
          </a:ln>
        </p:spPr>
      </p:pic>
      <p:pic>
        <p:nvPicPr>
          <p:cNvPr id="155" name="Google Shape;155;p33"/>
          <p:cNvPicPr preferRelativeResize="0"/>
          <p:nvPr/>
        </p:nvPicPr>
        <p:blipFill rotWithShape="1">
          <a:blip r:embed="rId3">
            <a:alphaModFix/>
          </a:blip>
          <a:srcRect b="0" l="7851" r="7850" t="0"/>
          <a:stretch/>
        </p:blipFill>
        <p:spPr>
          <a:xfrm>
            <a:off x="6279308" y="2644081"/>
            <a:ext cx="2310507" cy="2712305"/>
          </a:xfrm>
          <a:prstGeom prst="roundRect">
            <a:avLst>
              <a:gd fmla="val 6799" name="adj"/>
            </a:avLst>
          </a:prstGeom>
          <a:noFill/>
          <a:ln>
            <a:noFill/>
          </a:ln>
        </p:spPr>
      </p:pic>
      <p:pic>
        <p:nvPicPr>
          <p:cNvPr id="156" name="Google Shape;156;p33"/>
          <p:cNvPicPr preferRelativeResize="0"/>
          <p:nvPr/>
        </p:nvPicPr>
        <p:blipFill rotWithShape="1">
          <a:blip r:embed="rId3">
            <a:alphaModFix/>
          </a:blip>
          <a:srcRect b="0" l="7880" r="7880" t="0"/>
          <a:stretch/>
        </p:blipFill>
        <p:spPr>
          <a:xfrm>
            <a:off x="8948617" y="2644080"/>
            <a:ext cx="2310507" cy="2712305"/>
          </a:xfrm>
          <a:prstGeom prst="roundRect">
            <a:avLst>
              <a:gd fmla="val 6799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4"/>
          <p:cNvSpPr txBox="1"/>
          <p:nvPr/>
        </p:nvSpPr>
        <p:spPr>
          <a:xfrm>
            <a:off x="1409655" y="1130290"/>
            <a:ext cx="5289726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Everyday Life: Photography as a Creative Diary</a:t>
            </a:r>
            <a:endParaRPr/>
          </a:p>
        </p:txBody>
      </p:sp>
      <p:sp>
        <p:nvSpPr>
          <p:cNvPr id="162" name="Google Shape;162;p34"/>
          <p:cNvSpPr txBox="1"/>
          <p:nvPr/>
        </p:nvSpPr>
        <p:spPr>
          <a:xfrm>
            <a:off x="1409653" y="715211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163" name="Google Shape;163;p34"/>
          <p:cNvSpPr txBox="1"/>
          <p:nvPr/>
        </p:nvSpPr>
        <p:spPr>
          <a:xfrm>
            <a:off x="1470365" y="3330148"/>
            <a:ext cx="52290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 inspiration and joy, it's not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64" name="Google Shape;164;p34"/>
          <p:cNvPicPr preferRelativeResize="0"/>
          <p:nvPr/>
        </p:nvPicPr>
        <p:blipFill rotWithShape="1">
          <a:blip r:embed="rId3">
            <a:alphaModFix/>
          </a:blip>
          <a:srcRect b="0" l="17279" r="17278" t="0"/>
          <a:stretch/>
        </p:blipFill>
        <p:spPr>
          <a:xfrm>
            <a:off x="7680038" y="784219"/>
            <a:ext cx="3500581" cy="5289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34"/>
          <p:cNvPicPr preferRelativeResize="0"/>
          <p:nvPr/>
        </p:nvPicPr>
        <p:blipFill rotWithShape="1">
          <a:blip r:embed="rId3">
            <a:alphaModFix/>
          </a:blip>
          <a:srcRect b="12130" l="0" r="0" t="12130"/>
          <a:stretch/>
        </p:blipFill>
        <p:spPr>
          <a:xfrm>
            <a:off x="5241638" y="4600567"/>
            <a:ext cx="1967345" cy="147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34"/>
          <p:cNvPicPr preferRelativeResize="0"/>
          <p:nvPr/>
        </p:nvPicPr>
        <p:blipFill rotWithShape="1">
          <a:blip r:embed="rId3">
            <a:alphaModFix/>
          </a:blip>
          <a:srcRect b="12160" l="0" r="0" t="12160"/>
          <a:stretch/>
        </p:blipFill>
        <p:spPr>
          <a:xfrm>
            <a:off x="3126510" y="4600567"/>
            <a:ext cx="1967345" cy="14732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34"/>
          <p:cNvPicPr preferRelativeResize="0"/>
          <p:nvPr/>
        </p:nvPicPr>
        <p:blipFill rotWithShape="1">
          <a:blip r:embed="rId3">
            <a:alphaModFix/>
          </a:blip>
          <a:srcRect b="12130" l="0" r="0" t="12130"/>
          <a:stretch/>
        </p:blipFill>
        <p:spPr>
          <a:xfrm>
            <a:off x="1011382" y="4600567"/>
            <a:ext cx="1967345" cy="1473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5"/>
          <p:cNvSpPr/>
          <p:nvPr/>
        </p:nvSpPr>
        <p:spPr>
          <a:xfrm>
            <a:off x="9444674" y="0"/>
            <a:ext cx="2747326" cy="6988629"/>
          </a:xfrm>
          <a:prstGeom prst="rect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35"/>
          <p:cNvSpPr txBox="1"/>
          <p:nvPr/>
        </p:nvSpPr>
        <p:spPr>
          <a:xfrm>
            <a:off x="1039538" y="2013029"/>
            <a:ext cx="4941384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Balance and Proportion in Visual Pleasure</a:t>
            </a:r>
            <a:endParaRPr/>
          </a:p>
        </p:txBody>
      </p:sp>
      <p:sp>
        <p:nvSpPr>
          <p:cNvPr id="174" name="Google Shape;174;p35"/>
          <p:cNvSpPr txBox="1"/>
          <p:nvPr/>
        </p:nvSpPr>
        <p:spPr>
          <a:xfrm>
            <a:off x="1039537" y="1597950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175" name="Google Shape;175;p35"/>
          <p:cNvSpPr txBox="1"/>
          <p:nvPr/>
        </p:nvSpPr>
        <p:spPr>
          <a:xfrm>
            <a:off x="1100250" y="4212887"/>
            <a:ext cx="4320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 inspiration and joy, it's not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76" name="Google Shape;176;p35"/>
          <p:cNvSpPr txBox="1"/>
          <p:nvPr/>
        </p:nvSpPr>
        <p:spPr>
          <a:xfrm>
            <a:off x="9789223" y="335648"/>
            <a:ext cx="2058226" cy="769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100+</a:t>
            </a:r>
            <a:endParaRPr/>
          </a:p>
        </p:txBody>
      </p:sp>
      <p:sp>
        <p:nvSpPr>
          <p:cNvPr id="177" name="Google Shape;177;p35"/>
          <p:cNvSpPr txBox="1"/>
          <p:nvPr/>
        </p:nvSpPr>
        <p:spPr>
          <a:xfrm>
            <a:off x="10157417" y="979193"/>
            <a:ext cx="13218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Dynamic</a:t>
            </a:r>
            <a:endParaRPr/>
          </a:p>
        </p:txBody>
      </p:sp>
      <p:sp>
        <p:nvSpPr>
          <p:cNvPr id="178" name="Google Shape;178;p35"/>
          <p:cNvSpPr txBox="1"/>
          <p:nvPr/>
        </p:nvSpPr>
        <p:spPr>
          <a:xfrm>
            <a:off x="9789223" y="5595469"/>
            <a:ext cx="2058226" cy="7694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70+</a:t>
            </a:r>
            <a:endParaRPr/>
          </a:p>
        </p:txBody>
      </p:sp>
      <p:sp>
        <p:nvSpPr>
          <p:cNvPr id="179" name="Google Shape;179;p35"/>
          <p:cNvSpPr txBox="1"/>
          <p:nvPr/>
        </p:nvSpPr>
        <p:spPr>
          <a:xfrm>
            <a:off x="10157417" y="6239014"/>
            <a:ext cx="13218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Dynamic</a:t>
            </a:r>
            <a:endParaRPr/>
          </a:p>
        </p:txBody>
      </p:sp>
      <p:pic>
        <p:nvPicPr>
          <p:cNvPr id="180" name="Google Shape;180;p35"/>
          <p:cNvPicPr preferRelativeResize="0"/>
          <p:nvPr/>
        </p:nvPicPr>
        <p:blipFill rotWithShape="1">
          <a:blip r:embed="rId3">
            <a:alphaModFix/>
          </a:blip>
          <a:srcRect b="0" l="2789" r="2789" t="0"/>
          <a:stretch/>
        </p:blipFill>
        <p:spPr>
          <a:xfrm>
            <a:off x="6329936" y="1788683"/>
            <a:ext cx="2985070" cy="3127205"/>
          </a:xfrm>
          <a:prstGeom prst="roundRect">
            <a:avLst>
              <a:gd fmla="val 2243" name="adj"/>
            </a:avLst>
          </a:prstGeom>
          <a:noFill/>
          <a:ln>
            <a:noFill/>
          </a:ln>
        </p:spPr>
      </p:pic>
      <p:pic>
        <p:nvPicPr>
          <p:cNvPr id="181" name="Google Shape;181;p35"/>
          <p:cNvPicPr preferRelativeResize="0"/>
          <p:nvPr/>
        </p:nvPicPr>
        <p:blipFill rotWithShape="1">
          <a:blip r:embed="rId3">
            <a:alphaModFix/>
          </a:blip>
          <a:srcRect b="19534" l="0" r="0" t="19534"/>
          <a:stretch/>
        </p:blipFill>
        <p:spPr>
          <a:xfrm>
            <a:off x="9444674" y="1697265"/>
            <a:ext cx="2747325" cy="1655021"/>
          </a:xfrm>
          <a:prstGeom prst="roundRect">
            <a:avLst>
              <a:gd fmla="val 2243" name="adj"/>
            </a:avLst>
          </a:prstGeom>
          <a:noFill/>
          <a:ln>
            <a:noFill/>
          </a:ln>
        </p:spPr>
      </p:pic>
      <p:pic>
        <p:nvPicPr>
          <p:cNvPr id="182" name="Google Shape;182;p35"/>
          <p:cNvPicPr preferRelativeResize="0"/>
          <p:nvPr/>
        </p:nvPicPr>
        <p:blipFill rotWithShape="1">
          <a:blip r:embed="rId3">
            <a:alphaModFix/>
          </a:blip>
          <a:srcRect b="19563" l="0" r="0" t="19564"/>
          <a:stretch/>
        </p:blipFill>
        <p:spPr>
          <a:xfrm>
            <a:off x="9444673" y="3498611"/>
            <a:ext cx="2747325" cy="1655021"/>
          </a:xfrm>
          <a:prstGeom prst="roundRect">
            <a:avLst>
              <a:gd fmla="val 2243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6"/>
          <p:cNvPicPr preferRelativeResize="0"/>
          <p:nvPr/>
        </p:nvPicPr>
        <p:blipFill rotWithShape="1">
          <a:blip r:embed="rId3">
            <a:alphaModFix/>
          </a:blip>
          <a:srcRect b="9658" l="0" r="0" t="9657"/>
          <a:stretch/>
        </p:blipFill>
        <p:spPr>
          <a:xfrm>
            <a:off x="5850516" y="715241"/>
            <a:ext cx="1939633" cy="1548506"/>
          </a:xfrm>
          <a:prstGeom prst="roundRect">
            <a:avLst>
              <a:gd fmla="val 8383" name="adj"/>
            </a:avLst>
          </a:prstGeom>
          <a:noFill/>
          <a:ln>
            <a:noFill/>
          </a:ln>
        </p:spPr>
      </p:pic>
      <p:pic>
        <p:nvPicPr>
          <p:cNvPr id="188" name="Google Shape;188;p36"/>
          <p:cNvPicPr preferRelativeResize="0"/>
          <p:nvPr/>
        </p:nvPicPr>
        <p:blipFill rotWithShape="1">
          <a:blip r:embed="rId3">
            <a:alphaModFix/>
          </a:blip>
          <a:srcRect b="9658" l="0" r="0" t="9657"/>
          <a:stretch/>
        </p:blipFill>
        <p:spPr>
          <a:xfrm>
            <a:off x="5850516" y="2708112"/>
            <a:ext cx="1939633" cy="1548506"/>
          </a:xfrm>
          <a:prstGeom prst="roundRect">
            <a:avLst>
              <a:gd fmla="val 8383" name="adj"/>
            </a:avLst>
          </a:prstGeom>
          <a:noFill/>
          <a:ln>
            <a:noFill/>
          </a:ln>
        </p:spPr>
      </p:pic>
      <p:pic>
        <p:nvPicPr>
          <p:cNvPr id="189" name="Google Shape;189;p36"/>
          <p:cNvPicPr preferRelativeResize="0"/>
          <p:nvPr/>
        </p:nvPicPr>
        <p:blipFill rotWithShape="1">
          <a:blip r:embed="rId3">
            <a:alphaModFix/>
          </a:blip>
          <a:srcRect b="9658" l="0" r="0" t="9657"/>
          <a:stretch/>
        </p:blipFill>
        <p:spPr>
          <a:xfrm>
            <a:off x="5850516" y="4700089"/>
            <a:ext cx="1939633" cy="1548506"/>
          </a:xfrm>
          <a:prstGeom prst="roundRect">
            <a:avLst>
              <a:gd fmla="val 8383" name="adj"/>
            </a:avLst>
          </a:prstGeom>
          <a:noFill/>
          <a:ln>
            <a:noFill/>
          </a:ln>
        </p:spPr>
      </p:pic>
      <p:sp>
        <p:nvSpPr>
          <p:cNvPr id="190" name="Google Shape;190;p36"/>
          <p:cNvSpPr txBox="1"/>
          <p:nvPr/>
        </p:nvSpPr>
        <p:spPr>
          <a:xfrm>
            <a:off x="909132" y="2390868"/>
            <a:ext cx="4390656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Complexity in Fashion Design Aesthetic Time</a:t>
            </a:r>
            <a:endParaRPr/>
          </a:p>
        </p:txBody>
      </p:sp>
      <p:sp>
        <p:nvSpPr>
          <p:cNvPr id="191" name="Google Shape;191;p36"/>
          <p:cNvSpPr txBox="1"/>
          <p:nvPr/>
        </p:nvSpPr>
        <p:spPr>
          <a:xfrm>
            <a:off x="909131" y="1975789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192" name="Google Shape;192;p36"/>
          <p:cNvSpPr/>
          <p:nvPr/>
        </p:nvSpPr>
        <p:spPr>
          <a:xfrm>
            <a:off x="7465453" y="1172423"/>
            <a:ext cx="634141" cy="634141"/>
          </a:xfrm>
          <a:prstGeom prst="flowChartConnector">
            <a:avLst/>
          </a:prstGeom>
          <a:solidFill>
            <a:srgbClr val="37322C"/>
          </a:solidFill>
          <a:ln>
            <a:noFill/>
          </a:ln>
          <a:effectLst>
            <a:outerShdw blurRad="508000" sx="95000" rotWithShape="0" algn="tl" dir="2700000" dist="228600" sy="95000">
              <a:srgbClr val="000000">
                <a:alpha val="2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01</a:t>
            </a:r>
            <a:endParaRPr sz="1800">
              <a:solidFill>
                <a:srgbClr val="E0D3C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193" name="Google Shape;193;p36"/>
          <p:cNvSpPr txBox="1"/>
          <p:nvPr/>
        </p:nvSpPr>
        <p:spPr>
          <a:xfrm>
            <a:off x="8493016" y="1299362"/>
            <a:ext cx="304178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4" name="Google Shape;194;p36"/>
          <p:cNvSpPr txBox="1"/>
          <p:nvPr/>
        </p:nvSpPr>
        <p:spPr>
          <a:xfrm>
            <a:off x="8493016" y="917419"/>
            <a:ext cx="28913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Timeless Elegance</a:t>
            </a:r>
            <a:endParaRPr/>
          </a:p>
        </p:txBody>
      </p:sp>
      <p:sp>
        <p:nvSpPr>
          <p:cNvPr id="195" name="Google Shape;195;p36"/>
          <p:cNvSpPr/>
          <p:nvPr/>
        </p:nvSpPr>
        <p:spPr>
          <a:xfrm>
            <a:off x="7465453" y="3111929"/>
            <a:ext cx="634141" cy="634141"/>
          </a:xfrm>
          <a:prstGeom prst="flowChartConnector">
            <a:avLst/>
          </a:prstGeom>
          <a:solidFill>
            <a:srgbClr val="37322C"/>
          </a:solidFill>
          <a:ln>
            <a:noFill/>
          </a:ln>
          <a:effectLst>
            <a:outerShdw blurRad="508000" sx="95000" rotWithShape="0" algn="tl" dir="2700000" dist="228600" sy="95000">
              <a:srgbClr val="000000">
                <a:alpha val="2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02</a:t>
            </a:r>
            <a:endParaRPr sz="1800">
              <a:solidFill>
                <a:srgbClr val="E0D3C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196" name="Google Shape;196;p36"/>
          <p:cNvSpPr/>
          <p:nvPr/>
        </p:nvSpPr>
        <p:spPr>
          <a:xfrm>
            <a:off x="7465453" y="5157271"/>
            <a:ext cx="634141" cy="634141"/>
          </a:xfrm>
          <a:prstGeom prst="flowChartConnector">
            <a:avLst/>
          </a:prstGeom>
          <a:solidFill>
            <a:srgbClr val="37322C"/>
          </a:solidFill>
          <a:ln>
            <a:noFill/>
          </a:ln>
          <a:effectLst>
            <a:outerShdw blurRad="508000" sx="95000" rotWithShape="0" algn="tl" dir="2700000" dist="228600" sy="95000">
              <a:srgbClr val="000000">
                <a:alpha val="22745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03</a:t>
            </a:r>
            <a:endParaRPr sz="1800">
              <a:solidFill>
                <a:srgbClr val="E0D3C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197" name="Google Shape;197;p36"/>
          <p:cNvSpPr txBox="1"/>
          <p:nvPr/>
        </p:nvSpPr>
        <p:spPr>
          <a:xfrm>
            <a:off x="8493016" y="3221592"/>
            <a:ext cx="304178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8" name="Google Shape;198;p36"/>
          <p:cNvSpPr txBox="1"/>
          <p:nvPr/>
        </p:nvSpPr>
        <p:spPr>
          <a:xfrm>
            <a:off x="8493016" y="2839649"/>
            <a:ext cx="28913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Timeless Elegance</a:t>
            </a:r>
            <a:endParaRPr/>
          </a:p>
        </p:txBody>
      </p:sp>
      <p:sp>
        <p:nvSpPr>
          <p:cNvPr id="199" name="Google Shape;199;p36"/>
          <p:cNvSpPr txBox="1"/>
          <p:nvPr/>
        </p:nvSpPr>
        <p:spPr>
          <a:xfrm>
            <a:off x="8493016" y="5246801"/>
            <a:ext cx="304178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While aesthetics can be a source of inspiration and joy, it's not without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00" name="Google Shape;200;p36"/>
          <p:cNvSpPr txBox="1"/>
          <p:nvPr/>
        </p:nvSpPr>
        <p:spPr>
          <a:xfrm>
            <a:off x="8493016" y="4864858"/>
            <a:ext cx="28913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Timeless Elegance</a:t>
            </a:r>
            <a:endParaRPr/>
          </a:p>
        </p:txBody>
      </p:sp>
      <p:sp>
        <p:nvSpPr>
          <p:cNvPr id="201" name="Google Shape;201;p36"/>
          <p:cNvSpPr txBox="1"/>
          <p:nvPr/>
        </p:nvSpPr>
        <p:spPr>
          <a:xfrm>
            <a:off x="909131" y="4594168"/>
            <a:ext cx="4707900" cy="6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7"/>
          <p:cNvSpPr/>
          <p:nvPr/>
        </p:nvSpPr>
        <p:spPr>
          <a:xfrm>
            <a:off x="7557796" y="3225855"/>
            <a:ext cx="4634204" cy="2730827"/>
          </a:xfrm>
          <a:prstGeom prst="rect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37"/>
          <p:cNvSpPr txBox="1"/>
          <p:nvPr/>
        </p:nvSpPr>
        <p:spPr>
          <a:xfrm>
            <a:off x="905800" y="1210736"/>
            <a:ext cx="6353417" cy="144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Crafting Harmonious Melodies from</a:t>
            </a:r>
            <a:endParaRPr/>
          </a:p>
        </p:txBody>
      </p:sp>
      <p:sp>
        <p:nvSpPr>
          <p:cNvPr id="208" name="Google Shape;208;p37"/>
          <p:cNvSpPr txBox="1"/>
          <p:nvPr/>
        </p:nvSpPr>
        <p:spPr>
          <a:xfrm>
            <a:off x="905800" y="801121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209" name="Google Shape;209;p37"/>
          <p:cNvSpPr txBox="1"/>
          <p:nvPr/>
        </p:nvSpPr>
        <p:spPr>
          <a:xfrm>
            <a:off x="7167747" y="1108898"/>
            <a:ext cx="4320836" cy="134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Furthermore, the subjectivity of aesthetics can lead to debates and disagreements. What one person finds beautiful, another might find unappealing. While aesthetics can be a source of inspiration and joy, it's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10" name="Google Shape;210;p37"/>
          <p:cNvSpPr txBox="1"/>
          <p:nvPr/>
        </p:nvSpPr>
        <p:spPr>
          <a:xfrm>
            <a:off x="8390058" y="3921213"/>
            <a:ext cx="3579089" cy="134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D3C1"/>
              </a:buClr>
              <a:buSzPts val="1400"/>
              <a:buFont typeface="Noto Sans Symbols"/>
              <a:buChar char="▪"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Furthermore, the subjectivity of 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D3C1"/>
              </a:buClr>
              <a:buSzPts val="1400"/>
              <a:buFont typeface="Noto Sans Symbols"/>
              <a:buChar char="▪"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lead to debates and disagreements.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D3C1"/>
              </a:buClr>
              <a:buSzPts val="1400"/>
              <a:buFont typeface="Noto Sans Symbols"/>
              <a:buChar char="▪"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</a:t>
            </a:r>
            <a:endParaRPr/>
          </a:p>
          <a:p>
            <a:pPr indent="-285750" lvl="0" marL="2857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0D3C1"/>
              </a:buClr>
              <a:buSzPts val="1400"/>
              <a:buFont typeface="Noto Sans Symbols"/>
              <a:buChar char="▪"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another might find unappealing. While</a:t>
            </a:r>
            <a:endParaRPr sz="1400">
              <a:solidFill>
                <a:srgbClr val="E0D3C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11" name="Google Shape;211;p37"/>
          <p:cNvPicPr preferRelativeResize="0"/>
          <p:nvPr/>
        </p:nvPicPr>
        <p:blipFill rotWithShape="1">
          <a:blip r:embed="rId3">
            <a:alphaModFix/>
          </a:blip>
          <a:srcRect b="11417" l="0" r="0" t="11416"/>
          <a:stretch/>
        </p:blipFill>
        <p:spPr>
          <a:xfrm>
            <a:off x="4306455" y="3225474"/>
            <a:ext cx="3579089" cy="2730827"/>
          </a:xfrm>
          <a:prstGeom prst="roundRect">
            <a:avLst>
              <a:gd fmla="val 8815" name="adj"/>
            </a:avLst>
          </a:prstGeom>
          <a:noFill/>
          <a:ln>
            <a:noFill/>
          </a:ln>
        </p:spPr>
      </p:pic>
      <p:pic>
        <p:nvPicPr>
          <p:cNvPr id="212" name="Google Shape;212;p37"/>
          <p:cNvPicPr preferRelativeResize="0"/>
          <p:nvPr/>
        </p:nvPicPr>
        <p:blipFill rotWithShape="1">
          <a:blip r:embed="rId3">
            <a:alphaModFix/>
          </a:blip>
          <a:srcRect b="11433" l="0" r="0" t="11434"/>
          <a:stretch/>
        </p:blipFill>
        <p:spPr>
          <a:xfrm>
            <a:off x="584201" y="3225474"/>
            <a:ext cx="3579089" cy="2730827"/>
          </a:xfrm>
          <a:prstGeom prst="roundRect">
            <a:avLst>
              <a:gd fmla="val 8815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8"/>
          <p:cNvSpPr/>
          <p:nvPr/>
        </p:nvSpPr>
        <p:spPr>
          <a:xfrm>
            <a:off x="685802" y="861289"/>
            <a:ext cx="5918596" cy="5135422"/>
          </a:xfrm>
          <a:prstGeom prst="roundRect">
            <a:avLst>
              <a:gd fmla="val 1950" name="adj"/>
            </a:avLst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38"/>
          <p:cNvSpPr txBox="1"/>
          <p:nvPr/>
        </p:nvSpPr>
        <p:spPr>
          <a:xfrm>
            <a:off x="7278830" y="2157603"/>
            <a:ext cx="4390656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When Clashing Elements Create Unexpected</a:t>
            </a:r>
            <a:endParaRPr/>
          </a:p>
        </p:txBody>
      </p:sp>
      <p:sp>
        <p:nvSpPr>
          <p:cNvPr id="219" name="Google Shape;219;p38"/>
          <p:cNvSpPr txBox="1"/>
          <p:nvPr/>
        </p:nvSpPr>
        <p:spPr>
          <a:xfrm>
            <a:off x="7278829" y="1742524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220" name="Google Shape;220;p38"/>
          <p:cNvSpPr txBox="1"/>
          <p:nvPr/>
        </p:nvSpPr>
        <p:spPr>
          <a:xfrm>
            <a:off x="7278829" y="4284703"/>
            <a:ext cx="4707898" cy="1016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 inspiration and joy, it's not without its.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1" name="Google Shape;221;p38"/>
          <p:cNvSpPr txBox="1"/>
          <p:nvPr/>
        </p:nvSpPr>
        <p:spPr>
          <a:xfrm>
            <a:off x="4095636" y="1294521"/>
            <a:ext cx="2058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2,500</a:t>
            </a:r>
            <a:endParaRPr/>
          </a:p>
        </p:txBody>
      </p:sp>
      <p:sp>
        <p:nvSpPr>
          <p:cNvPr id="222" name="Google Shape;222;p38"/>
          <p:cNvSpPr txBox="1"/>
          <p:nvPr/>
        </p:nvSpPr>
        <p:spPr>
          <a:xfrm>
            <a:off x="3876586" y="1885513"/>
            <a:ext cx="2496325" cy="1016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beautiful, another might find unappealing. While aesthetics can be a source of</a:t>
            </a:r>
            <a:endParaRPr sz="1400">
              <a:solidFill>
                <a:srgbClr val="E0D3C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3" name="Google Shape;223;p38"/>
          <p:cNvSpPr txBox="1"/>
          <p:nvPr/>
        </p:nvSpPr>
        <p:spPr>
          <a:xfrm>
            <a:off x="1136339" y="3879018"/>
            <a:ext cx="2058226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2,500</a:t>
            </a:r>
            <a:endParaRPr/>
          </a:p>
        </p:txBody>
      </p:sp>
      <p:sp>
        <p:nvSpPr>
          <p:cNvPr id="224" name="Google Shape;224;p38"/>
          <p:cNvSpPr txBox="1"/>
          <p:nvPr/>
        </p:nvSpPr>
        <p:spPr>
          <a:xfrm>
            <a:off x="917289" y="4470010"/>
            <a:ext cx="2496325" cy="1016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beautiful, another might find unappealing. While aesthetics can be a source of</a:t>
            </a:r>
            <a:endParaRPr sz="1400">
              <a:solidFill>
                <a:srgbClr val="E0D3C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25" name="Google Shape;225;p38"/>
          <p:cNvPicPr preferRelativeResize="0"/>
          <p:nvPr/>
        </p:nvPicPr>
        <p:blipFill rotWithShape="1">
          <a:blip r:embed="rId3">
            <a:alphaModFix/>
          </a:blip>
          <a:srcRect b="6138" l="0" r="0" t="6138"/>
          <a:stretch/>
        </p:blipFill>
        <p:spPr>
          <a:xfrm>
            <a:off x="685802" y="861289"/>
            <a:ext cx="2959298" cy="2567711"/>
          </a:xfrm>
          <a:prstGeom prst="roundRect">
            <a:avLst>
              <a:gd fmla="val 3419" name="adj"/>
            </a:avLst>
          </a:prstGeom>
          <a:noFill/>
          <a:ln>
            <a:noFill/>
          </a:ln>
        </p:spPr>
      </p:pic>
      <p:pic>
        <p:nvPicPr>
          <p:cNvPr id="226" name="Google Shape;226;p38"/>
          <p:cNvPicPr preferRelativeResize="0"/>
          <p:nvPr/>
        </p:nvPicPr>
        <p:blipFill rotWithShape="1">
          <a:blip r:embed="rId3">
            <a:alphaModFix/>
          </a:blip>
          <a:srcRect b="6138" l="0" r="0" t="6138"/>
          <a:stretch/>
        </p:blipFill>
        <p:spPr>
          <a:xfrm>
            <a:off x="3645100" y="3429000"/>
            <a:ext cx="2959298" cy="2567711"/>
          </a:xfrm>
          <a:prstGeom prst="roundRect">
            <a:avLst>
              <a:gd fmla="val 3419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12657" y="881891"/>
            <a:ext cx="2614911" cy="524350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39"/>
          <p:cNvSpPr txBox="1"/>
          <p:nvPr/>
        </p:nvSpPr>
        <p:spPr>
          <a:xfrm>
            <a:off x="1290464" y="1686190"/>
            <a:ext cx="6173025" cy="144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Mockup Aesthetic Visual Beauty Create</a:t>
            </a:r>
            <a:endParaRPr/>
          </a:p>
        </p:txBody>
      </p:sp>
      <p:sp>
        <p:nvSpPr>
          <p:cNvPr id="233" name="Google Shape;233;p39"/>
          <p:cNvSpPr txBox="1"/>
          <p:nvPr/>
        </p:nvSpPr>
        <p:spPr>
          <a:xfrm>
            <a:off x="1299795" y="1287155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234" name="Google Shape;234;p39"/>
          <p:cNvSpPr txBox="1"/>
          <p:nvPr/>
        </p:nvSpPr>
        <p:spPr>
          <a:xfrm>
            <a:off x="1290463" y="3210535"/>
            <a:ext cx="55818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Furthermore, the subjectivity of aesthetics can lead to debates and disagreements. What one person finds beautiful, another might find unappealing. While aesthetics can be a source of.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35" name="Google Shape;235;p39"/>
          <p:cNvSpPr/>
          <p:nvPr/>
        </p:nvSpPr>
        <p:spPr>
          <a:xfrm>
            <a:off x="1387552" y="4535734"/>
            <a:ext cx="429208" cy="429208"/>
          </a:xfrm>
          <a:prstGeom prst="ellipse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Gilda Display"/>
                <a:ea typeface="Gilda Display"/>
                <a:cs typeface="Gilda Display"/>
                <a:sym typeface="Gilda Display"/>
              </a:rPr>
              <a:t>1</a:t>
            </a:r>
            <a:endParaRPr sz="1400">
              <a:solidFill>
                <a:schemeClr val="lt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236" name="Google Shape;236;p39"/>
          <p:cNvSpPr txBox="1"/>
          <p:nvPr/>
        </p:nvSpPr>
        <p:spPr>
          <a:xfrm>
            <a:off x="1961166" y="4549513"/>
            <a:ext cx="28956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Barlow Medium"/>
                <a:ea typeface="Barlow Medium"/>
                <a:cs typeface="Barlow Medium"/>
                <a:sym typeface="Barlow Medium"/>
              </a:rPr>
              <a:t>Creative Expression Aesthetic</a:t>
            </a:r>
            <a:endParaRPr/>
          </a:p>
        </p:txBody>
      </p:sp>
      <p:sp>
        <p:nvSpPr>
          <p:cNvPr id="237" name="Google Shape;237;p39"/>
          <p:cNvSpPr/>
          <p:nvPr/>
        </p:nvSpPr>
        <p:spPr>
          <a:xfrm>
            <a:off x="1379991" y="5141638"/>
            <a:ext cx="429208" cy="429208"/>
          </a:xfrm>
          <a:prstGeom prst="ellipse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lt1"/>
                </a:solidFill>
                <a:latin typeface="Gilda Display"/>
                <a:ea typeface="Gilda Display"/>
                <a:cs typeface="Gilda Display"/>
                <a:sym typeface="Gilda Display"/>
              </a:rPr>
              <a:t>2</a:t>
            </a:r>
            <a:endParaRPr sz="1400">
              <a:solidFill>
                <a:schemeClr val="lt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238" name="Google Shape;238;p39"/>
          <p:cNvSpPr txBox="1"/>
          <p:nvPr/>
        </p:nvSpPr>
        <p:spPr>
          <a:xfrm>
            <a:off x="1953605" y="5155417"/>
            <a:ext cx="289560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Barlow Medium"/>
                <a:ea typeface="Barlow Medium"/>
                <a:cs typeface="Barlow Medium"/>
                <a:sym typeface="Barlow Medium"/>
              </a:rPr>
              <a:t>Creative Expression Aesthetic</a:t>
            </a:r>
            <a:endParaRPr/>
          </a:p>
        </p:txBody>
      </p:sp>
      <p:pic>
        <p:nvPicPr>
          <p:cNvPr id="239" name="Google Shape;239;p39"/>
          <p:cNvPicPr preferRelativeResize="0"/>
          <p:nvPr/>
        </p:nvPicPr>
        <p:blipFill rotWithShape="1">
          <a:blip r:embed="rId4">
            <a:alphaModFix/>
          </a:blip>
          <a:srcRect b="0" l="27267" r="27267" t="0"/>
          <a:stretch/>
        </p:blipFill>
        <p:spPr>
          <a:xfrm>
            <a:off x="8195610" y="1023820"/>
            <a:ext cx="2276826" cy="4952289"/>
          </a:xfrm>
          <a:custGeom>
            <a:rect b="b" l="l" r="r" t="t"/>
            <a:pathLst>
              <a:path extrusionOk="0" h="4952289" w="2276826">
                <a:moveTo>
                  <a:pt x="200019" y="0"/>
                </a:moveTo>
                <a:lnTo>
                  <a:pt x="2076807" y="0"/>
                </a:lnTo>
                <a:cubicBezTo>
                  <a:pt x="2187274" y="0"/>
                  <a:pt x="2276826" y="89552"/>
                  <a:pt x="2276826" y="200019"/>
                </a:cubicBezTo>
                <a:lnTo>
                  <a:pt x="2276826" y="4756542"/>
                </a:lnTo>
                <a:cubicBezTo>
                  <a:pt x="2276826" y="4839393"/>
                  <a:pt x="2226453" y="4910478"/>
                  <a:pt x="2154663" y="4940843"/>
                </a:cubicBezTo>
                <a:lnTo>
                  <a:pt x="2097967" y="4952289"/>
                </a:lnTo>
                <a:lnTo>
                  <a:pt x="178859" y="4952289"/>
                </a:lnTo>
                <a:lnTo>
                  <a:pt x="122163" y="4940843"/>
                </a:lnTo>
                <a:cubicBezTo>
                  <a:pt x="50373" y="4910478"/>
                  <a:pt x="0" y="4839393"/>
                  <a:pt x="0" y="4756542"/>
                </a:cubicBezTo>
                <a:lnTo>
                  <a:pt x="0" y="200019"/>
                </a:lnTo>
                <a:cubicBezTo>
                  <a:pt x="0" y="89552"/>
                  <a:pt x="89552" y="0"/>
                  <a:pt x="200019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0"/>
          <p:cNvSpPr/>
          <p:nvPr/>
        </p:nvSpPr>
        <p:spPr>
          <a:xfrm>
            <a:off x="0" y="0"/>
            <a:ext cx="3284376" cy="6858000"/>
          </a:xfrm>
          <a:prstGeom prst="rect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62346" y="1538945"/>
            <a:ext cx="6530654" cy="378010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0"/>
          <p:cNvSpPr txBox="1"/>
          <p:nvPr/>
        </p:nvSpPr>
        <p:spPr>
          <a:xfrm>
            <a:off x="6644348" y="1639790"/>
            <a:ext cx="4390656" cy="21236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Laptop Mockup Aesthetic Visual Beauty Create</a:t>
            </a:r>
            <a:endParaRPr/>
          </a:p>
        </p:txBody>
      </p:sp>
      <p:sp>
        <p:nvSpPr>
          <p:cNvPr id="247" name="Google Shape;247;p40"/>
          <p:cNvSpPr txBox="1"/>
          <p:nvPr/>
        </p:nvSpPr>
        <p:spPr>
          <a:xfrm>
            <a:off x="6644347" y="1224711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248" name="Google Shape;248;p40"/>
          <p:cNvSpPr txBox="1"/>
          <p:nvPr/>
        </p:nvSpPr>
        <p:spPr>
          <a:xfrm>
            <a:off x="6644347" y="3843090"/>
            <a:ext cx="4707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 unappealing. While aesthetics can be a source of inspiration and joy, it's not without its.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49" name="Google Shape;249;p40"/>
          <p:cNvSpPr/>
          <p:nvPr/>
        </p:nvSpPr>
        <p:spPr>
          <a:xfrm>
            <a:off x="6747477" y="5537734"/>
            <a:ext cx="3786392" cy="95556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40"/>
          <p:cNvSpPr txBox="1"/>
          <p:nvPr/>
        </p:nvSpPr>
        <p:spPr>
          <a:xfrm>
            <a:off x="6644347" y="5113175"/>
            <a:ext cx="2511552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Memory in Literature</a:t>
            </a:r>
            <a:endParaRPr sz="1600">
              <a:solidFill>
                <a:srgbClr val="37322C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sp>
        <p:nvSpPr>
          <p:cNvPr id="251" name="Google Shape;251;p40"/>
          <p:cNvSpPr/>
          <p:nvPr/>
        </p:nvSpPr>
        <p:spPr>
          <a:xfrm>
            <a:off x="6747477" y="5537734"/>
            <a:ext cx="3078274" cy="95556"/>
          </a:xfrm>
          <a:prstGeom prst="rect">
            <a:avLst/>
          </a:prstGeom>
          <a:solidFill>
            <a:srgbClr val="37322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40"/>
          <p:cNvSpPr txBox="1"/>
          <p:nvPr/>
        </p:nvSpPr>
        <p:spPr>
          <a:xfrm>
            <a:off x="9825751" y="5113175"/>
            <a:ext cx="76463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37322C"/>
                </a:solidFill>
                <a:latin typeface="Barlow SemiBold"/>
                <a:ea typeface="Barlow SemiBold"/>
                <a:cs typeface="Barlow SemiBold"/>
                <a:sym typeface="Barlow SemiBold"/>
              </a:rPr>
              <a:t>82%</a:t>
            </a:r>
            <a:endParaRPr sz="1600">
              <a:solidFill>
                <a:srgbClr val="37322C"/>
              </a:solidFill>
              <a:latin typeface="Barlow SemiBold"/>
              <a:ea typeface="Barlow SemiBold"/>
              <a:cs typeface="Barlow SemiBold"/>
              <a:sym typeface="Barlow SemiBold"/>
            </a:endParaRPr>
          </a:p>
        </p:txBody>
      </p:sp>
      <p:pic>
        <p:nvPicPr>
          <p:cNvPr id="253" name="Google Shape;253;p40"/>
          <p:cNvPicPr preferRelativeResize="0"/>
          <p:nvPr/>
        </p:nvPicPr>
        <p:blipFill rotWithShape="1">
          <a:blip r:embed="rId4">
            <a:alphaModFix/>
          </a:blip>
          <a:srcRect b="17527" l="0" r="0" t="17527"/>
          <a:stretch/>
        </p:blipFill>
        <p:spPr>
          <a:xfrm>
            <a:off x="-122047" y="1734746"/>
            <a:ext cx="5050055" cy="32437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1"/>
          <p:cNvSpPr/>
          <p:nvPr/>
        </p:nvSpPr>
        <p:spPr>
          <a:xfrm>
            <a:off x="8173052" y="678841"/>
            <a:ext cx="2671988" cy="2694211"/>
          </a:xfrm>
          <a:prstGeom prst="roundRect">
            <a:avLst>
              <a:gd fmla="val 8348" name="adj"/>
            </a:avLst>
          </a:prstGeom>
          <a:solidFill>
            <a:srgbClr val="37322C"/>
          </a:solidFill>
          <a:ln>
            <a:noFill/>
          </a:ln>
          <a:effectLst>
            <a:outerShdw blurRad="1016000" rotWithShape="0" algn="t" dir="3000000" dist="762000">
              <a:schemeClr val="dk1">
                <a:alpha val="9803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41"/>
          <p:cNvSpPr/>
          <p:nvPr/>
        </p:nvSpPr>
        <p:spPr>
          <a:xfrm>
            <a:off x="8266277" y="2299450"/>
            <a:ext cx="248484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</a:t>
            </a:r>
            <a:endParaRPr/>
          </a:p>
        </p:txBody>
      </p:sp>
      <p:sp>
        <p:nvSpPr>
          <p:cNvPr id="260" name="Google Shape;260;p41"/>
          <p:cNvSpPr/>
          <p:nvPr/>
        </p:nvSpPr>
        <p:spPr>
          <a:xfrm>
            <a:off x="8603786" y="1959311"/>
            <a:ext cx="1810520" cy="40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Basic Plan</a:t>
            </a:r>
            <a:endParaRPr sz="2000">
              <a:solidFill>
                <a:srgbClr val="E0D3C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261" name="Google Shape;261;p41"/>
          <p:cNvSpPr/>
          <p:nvPr/>
        </p:nvSpPr>
        <p:spPr>
          <a:xfrm>
            <a:off x="8603786" y="1323647"/>
            <a:ext cx="181052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-US" sz="40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$</a:t>
            </a:r>
            <a:r>
              <a:rPr lang="en-US" sz="40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47</a:t>
            </a:r>
            <a:r>
              <a:rPr lang="en-US" sz="20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.00</a:t>
            </a:r>
            <a:endParaRPr sz="4000">
              <a:solidFill>
                <a:srgbClr val="E0D3C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262" name="Google Shape;262;p41"/>
          <p:cNvSpPr/>
          <p:nvPr/>
        </p:nvSpPr>
        <p:spPr>
          <a:xfrm>
            <a:off x="9168236" y="339527"/>
            <a:ext cx="681621" cy="697283"/>
          </a:xfrm>
          <a:prstGeom prst="ellipse">
            <a:avLst/>
          </a:prstGeom>
          <a:solidFill>
            <a:srgbClr val="37322C"/>
          </a:solidFill>
          <a:ln cap="flat" cmpd="sng" w="38100">
            <a:solidFill>
              <a:srgbClr val="E0D3C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" dir="10320000" dist="266700">
              <a:srgbClr val="37322C">
                <a:alpha val="2078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41"/>
          <p:cNvSpPr/>
          <p:nvPr/>
        </p:nvSpPr>
        <p:spPr>
          <a:xfrm>
            <a:off x="8173052" y="3824262"/>
            <a:ext cx="2671988" cy="2694211"/>
          </a:xfrm>
          <a:prstGeom prst="roundRect">
            <a:avLst>
              <a:gd fmla="val 8348" name="adj"/>
            </a:avLst>
          </a:prstGeom>
          <a:solidFill>
            <a:srgbClr val="37322C"/>
          </a:solidFill>
          <a:ln>
            <a:noFill/>
          </a:ln>
          <a:effectLst>
            <a:outerShdw blurRad="1016000" rotWithShape="0" algn="t" dir="3000000" dist="762000">
              <a:schemeClr val="dk1">
                <a:alpha val="9803"/>
              </a:scheme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41"/>
          <p:cNvSpPr/>
          <p:nvPr/>
        </p:nvSpPr>
        <p:spPr>
          <a:xfrm>
            <a:off x="8266277" y="5444871"/>
            <a:ext cx="2484840" cy="6937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"/>
                <a:ea typeface="Barlow"/>
                <a:cs typeface="Barlow"/>
                <a:sym typeface="Barlow"/>
              </a:rPr>
              <a:t>What one person finds beautiful, another might find</a:t>
            </a:r>
            <a:endParaRPr/>
          </a:p>
        </p:txBody>
      </p:sp>
      <p:sp>
        <p:nvSpPr>
          <p:cNvPr id="265" name="Google Shape;265;p41"/>
          <p:cNvSpPr/>
          <p:nvPr/>
        </p:nvSpPr>
        <p:spPr>
          <a:xfrm>
            <a:off x="8603786" y="5104732"/>
            <a:ext cx="1810520" cy="4001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Medium Plan</a:t>
            </a:r>
            <a:endParaRPr sz="2000">
              <a:solidFill>
                <a:srgbClr val="E0D3C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266" name="Google Shape;266;p41"/>
          <p:cNvSpPr/>
          <p:nvPr/>
        </p:nvSpPr>
        <p:spPr>
          <a:xfrm>
            <a:off x="8603786" y="4469068"/>
            <a:ext cx="1810520" cy="6514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aseline="30000" lang="en-US" sz="40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$</a:t>
            </a:r>
            <a:r>
              <a:rPr lang="en-US" sz="40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89</a:t>
            </a:r>
            <a:r>
              <a:rPr lang="en-US" sz="20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.00</a:t>
            </a:r>
            <a:endParaRPr sz="4000">
              <a:solidFill>
                <a:srgbClr val="E0D3C1"/>
              </a:solidFill>
              <a:latin typeface="Gilda Display"/>
              <a:ea typeface="Gilda Display"/>
              <a:cs typeface="Gilda Display"/>
              <a:sym typeface="Gilda Display"/>
            </a:endParaRPr>
          </a:p>
        </p:txBody>
      </p:sp>
      <p:sp>
        <p:nvSpPr>
          <p:cNvPr id="267" name="Google Shape;267;p41"/>
          <p:cNvSpPr/>
          <p:nvPr/>
        </p:nvSpPr>
        <p:spPr>
          <a:xfrm>
            <a:off x="9168236" y="3484948"/>
            <a:ext cx="681621" cy="697283"/>
          </a:xfrm>
          <a:prstGeom prst="ellipse">
            <a:avLst/>
          </a:prstGeom>
          <a:solidFill>
            <a:srgbClr val="37322C"/>
          </a:solidFill>
          <a:ln cap="flat" cmpd="sng" w="38100">
            <a:solidFill>
              <a:srgbClr val="E0D3C1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254000" rotWithShape="0" algn="t" dir="10320000" dist="266700">
              <a:srgbClr val="37322C">
                <a:alpha val="2078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41"/>
          <p:cNvSpPr/>
          <p:nvPr/>
        </p:nvSpPr>
        <p:spPr>
          <a:xfrm>
            <a:off x="9275635" y="3605699"/>
            <a:ext cx="428799" cy="437125"/>
          </a:xfrm>
          <a:custGeom>
            <a:rect b="b" l="l" r="r" t="t"/>
            <a:pathLst>
              <a:path extrusionOk="0" h="462" w="45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rgbClr val="E0D3C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6262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41"/>
          <p:cNvSpPr/>
          <p:nvPr/>
        </p:nvSpPr>
        <p:spPr>
          <a:xfrm>
            <a:off x="9285432" y="460278"/>
            <a:ext cx="446530" cy="425368"/>
          </a:xfrm>
          <a:custGeom>
            <a:rect b="b" l="l" r="r" t="t"/>
            <a:pathLst>
              <a:path extrusionOk="0" h="604" w="634">
                <a:moveTo>
                  <a:pt x="633" y="229"/>
                </a:moveTo>
                <a:lnTo>
                  <a:pt x="631" y="225"/>
                </a:lnTo>
                <a:lnTo>
                  <a:pt x="626" y="221"/>
                </a:lnTo>
                <a:lnTo>
                  <a:pt x="620" y="218"/>
                </a:lnTo>
                <a:lnTo>
                  <a:pt x="612" y="216"/>
                </a:lnTo>
                <a:lnTo>
                  <a:pt x="421" y="189"/>
                </a:lnTo>
                <a:lnTo>
                  <a:pt x="336" y="15"/>
                </a:lnTo>
                <a:lnTo>
                  <a:pt x="332" y="9"/>
                </a:lnTo>
                <a:lnTo>
                  <a:pt x="327" y="3"/>
                </a:lnTo>
                <a:lnTo>
                  <a:pt x="322" y="1"/>
                </a:lnTo>
                <a:lnTo>
                  <a:pt x="318" y="0"/>
                </a:lnTo>
                <a:lnTo>
                  <a:pt x="312" y="1"/>
                </a:lnTo>
                <a:lnTo>
                  <a:pt x="307" y="3"/>
                </a:lnTo>
                <a:lnTo>
                  <a:pt x="302" y="9"/>
                </a:lnTo>
                <a:lnTo>
                  <a:pt x="298" y="15"/>
                </a:lnTo>
                <a:lnTo>
                  <a:pt x="213" y="189"/>
                </a:lnTo>
                <a:lnTo>
                  <a:pt x="22" y="216"/>
                </a:lnTo>
                <a:lnTo>
                  <a:pt x="14" y="218"/>
                </a:lnTo>
                <a:lnTo>
                  <a:pt x="8" y="221"/>
                </a:lnTo>
                <a:lnTo>
                  <a:pt x="3" y="225"/>
                </a:lnTo>
                <a:lnTo>
                  <a:pt x="1" y="229"/>
                </a:lnTo>
                <a:lnTo>
                  <a:pt x="0" y="234"/>
                </a:lnTo>
                <a:lnTo>
                  <a:pt x="2" y="241"/>
                </a:lnTo>
                <a:lnTo>
                  <a:pt x="4" y="246"/>
                </a:lnTo>
                <a:lnTo>
                  <a:pt x="10" y="252"/>
                </a:lnTo>
                <a:lnTo>
                  <a:pt x="148" y="387"/>
                </a:lnTo>
                <a:lnTo>
                  <a:pt x="116" y="577"/>
                </a:lnTo>
                <a:lnTo>
                  <a:pt x="116" y="583"/>
                </a:lnTo>
                <a:lnTo>
                  <a:pt x="116" y="589"/>
                </a:lnTo>
                <a:lnTo>
                  <a:pt x="117" y="593"/>
                </a:lnTo>
                <a:lnTo>
                  <a:pt x="118" y="596"/>
                </a:lnTo>
                <a:lnTo>
                  <a:pt x="120" y="599"/>
                </a:lnTo>
                <a:lnTo>
                  <a:pt x="123" y="602"/>
                </a:lnTo>
                <a:lnTo>
                  <a:pt x="126" y="604"/>
                </a:lnTo>
                <a:lnTo>
                  <a:pt x="131" y="604"/>
                </a:lnTo>
                <a:lnTo>
                  <a:pt x="138" y="603"/>
                </a:lnTo>
                <a:lnTo>
                  <a:pt x="146" y="599"/>
                </a:lnTo>
                <a:lnTo>
                  <a:pt x="318" y="510"/>
                </a:lnTo>
                <a:lnTo>
                  <a:pt x="488" y="599"/>
                </a:lnTo>
                <a:lnTo>
                  <a:pt x="496" y="603"/>
                </a:lnTo>
                <a:lnTo>
                  <a:pt x="503" y="604"/>
                </a:lnTo>
                <a:lnTo>
                  <a:pt x="508" y="604"/>
                </a:lnTo>
                <a:lnTo>
                  <a:pt x="511" y="602"/>
                </a:lnTo>
                <a:lnTo>
                  <a:pt x="514" y="599"/>
                </a:lnTo>
                <a:lnTo>
                  <a:pt x="516" y="596"/>
                </a:lnTo>
                <a:lnTo>
                  <a:pt x="517" y="593"/>
                </a:lnTo>
                <a:lnTo>
                  <a:pt x="518" y="589"/>
                </a:lnTo>
                <a:lnTo>
                  <a:pt x="518" y="583"/>
                </a:lnTo>
                <a:lnTo>
                  <a:pt x="518" y="577"/>
                </a:lnTo>
                <a:lnTo>
                  <a:pt x="486" y="387"/>
                </a:lnTo>
                <a:lnTo>
                  <a:pt x="623" y="252"/>
                </a:lnTo>
                <a:lnTo>
                  <a:pt x="629" y="246"/>
                </a:lnTo>
                <a:lnTo>
                  <a:pt x="632" y="241"/>
                </a:lnTo>
                <a:lnTo>
                  <a:pt x="634" y="234"/>
                </a:lnTo>
                <a:lnTo>
                  <a:pt x="633" y="229"/>
                </a:lnTo>
                <a:close/>
                <a:moveTo>
                  <a:pt x="451" y="352"/>
                </a:moveTo>
                <a:lnTo>
                  <a:pt x="433" y="369"/>
                </a:lnTo>
                <a:lnTo>
                  <a:pt x="437" y="395"/>
                </a:lnTo>
                <a:lnTo>
                  <a:pt x="460" y="530"/>
                </a:lnTo>
                <a:lnTo>
                  <a:pt x="339" y="466"/>
                </a:lnTo>
                <a:lnTo>
                  <a:pt x="318" y="455"/>
                </a:lnTo>
                <a:lnTo>
                  <a:pt x="318" y="88"/>
                </a:lnTo>
                <a:lnTo>
                  <a:pt x="378" y="211"/>
                </a:lnTo>
                <a:lnTo>
                  <a:pt x="389" y="233"/>
                </a:lnTo>
                <a:lnTo>
                  <a:pt x="414" y="237"/>
                </a:lnTo>
                <a:lnTo>
                  <a:pt x="550" y="257"/>
                </a:lnTo>
                <a:lnTo>
                  <a:pt x="451" y="352"/>
                </a:lnTo>
                <a:close/>
              </a:path>
            </a:pathLst>
          </a:custGeom>
          <a:solidFill>
            <a:srgbClr val="E0D3C1"/>
          </a:solidFill>
          <a:ln>
            <a:noFill/>
          </a:ln>
        </p:spPr>
        <p:txBody>
          <a:bodyPr anchorCtr="0" anchor="t" bIns="60925" lIns="121875" spcFirstLastPara="1" rIns="121875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41"/>
          <p:cNvSpPr txBox="1"/>
          <p:nvPr/>
        </p:nvSpPr>
        <p:spPr>
          <a:xfrm>
            <a:off x="1404349" y="1965086"/>
            <a:ext cx="5393379" cy="14465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37322C"/>
                </a:solidFill>
                <a:latin typeface="Gilda Display"/>
                <a:ea typeface="Gilda Display"/>
                <a:cs typeface="Gilda Display"/>
                <a:sym typeface="Gilda Display"/>
              </a:rPr>
              <a:t>Aesthetic Table Plan Creative Design</a:t>
            </a:r>
            <a:endParaRPr/>
          </a:p>
        </p:txBody>
      </p:sp>
      <p:sp>
        <p:nvSpPr>
          <p:cNvPr id="271" name="Google Shape;271;p41"/>
          <p:cNvSpPr txBox="1"/>
          <p:nvPr/>
        </p:nvSpPr>
        <p:spPr>
          <a:xfrm>
            <a:off x="1413680" y="1566051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sp>
        <p:nvSpPr>
          <p:cNvPr id="272" name="Google Shape;272;p41"/>
          <p:cNvSpPr txBox="1"/>
          <p:nvPr/>
        </p:nvSpPr>
        <p:spPr>
          <a:xfrm>
            <a:off x="1404348" y="3489431"/>
            <a:ext cx="5581800" cy="181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Furthermore, the subjectivity of aesthetics can lead to debates and disagreements. What one person finds beautiful, another might find unappealing. While aesthetics can be a source of inspiration and joy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37322C"/>
                </a:solidFill>
                <a:latin typeface="Barlow"/>
                <a:ea typeface="Barlow"/>
                <a:cs typeface="Barlow"/>
                <a:sym typeface="Barlow"/>
              </a:rPr>
              <a:t>it's not without its challenges. The pursuit of beauty can sometimes lead to superficiality, causing us to prioritize appearances.</a:t>
            </a:r>
            <a:endParaRPr sz="1400">
              <a:solidFill>
                <a:srgbClr val="37322C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42"/>
          <p:cNvSpPr txBox="1"/>
          <p:nvPr/>
        </p:nvSpPr>
        <p:spPr>
          <a:xfrm>
            <a:off x="2919292" y="4202856"/>
            <a:ext cx="635341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E0D3C1"/>
                </a:solidFill>
                <a:latin typeface="Gilda Display"/>
                <a:ea typeface="Gilda Display"/>
                <a:cs typeface="Gilda Display"/>
                <a:sym typeface="Gilda Display"/>
              </a:rPr>
              <a:t>Thanks You Realism and Abstraction</a:t>
            </a:r>
            <a:endParaRPr/>
          </a:p>
        </p:txBody>
      </p:sp>
      <p:sp>
        <p:nvSpPr>
          <p:cNvPr id="278" name="Google Shape;278;p42"/>
          <p:cNvSpPr txBox="1"/>
          <p:nvPr/>
        </p:nvSpPr>
        <p:spPr>
          <a:xfrm>
            <a:off x="4294109" y="3845465"/>
            <a:ext cx="36037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E0D3C1"/>
                </a:solidFill>
                <a:latin typeface="Barlow Medium"/>
                <a:ea typeface="Barlow Medium"/>
                <a:cs typeface="Barlow Medium"/>
                <a:sym typeface="Barlow Medium"/>
              </a:rPr>
              <a:t>AESTHETIC TEMPLATE</a:t>
            </a:r>
            <a:endParaRPr/>
          </a:p>
        </p:txBody>
      </p:sp>
      <p:pic>
        <p:nvPicPr>
          <p:cNvPr id="279" name="Google Shape;279;p42"/>
          <p:cNvPicPr preferRelativeResize="0"/>
          <p:nvPr/>
        </p:nvPicPr>
        <p:blipFill rotWithShape="1">
          <a:blip r:embed="rId3">
            <a:alphaModFix/>
          </a:blip>
          <a:srcRect b="33703" l="0" r="0" t="33704"/>
          <a:stretch/>
        </p:blipFill>
        <p:spPr>
          <a:xfrm>
            <a:off x="1660236" y="0"/>
            <a:ext cx="8871527" cy="2858655"/>
          </a:xfrm>
          <a:prstGeom prst="round2Diag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